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2" r:id="rId1"/>
  </p:sldMasterIdLst>
  <p:sldIdLst>
    <p:sldId id="256" r:id="rId2"/>
    <p:sldId id="257" r:id="rId3"/>
    <p:sldId id="258" r:id="rId4"/>
    <p:sldId id="259" r:id="rId5"/>
    <p:sldId id="283" r:id="rId6"/>
    <p:sldId id="284" r:id="rId7"/>
    <p:sldId id="260" r:id="rId8"/>
    <p:sldId id="264" r:id="rId9"/>
    <p:sldId id="280" r:id="rId10"/>
    <p:sldId id="281" r:id="rId11"/>
    <p:sldId id="282" r:id="rId12"/>
    <p:sldId id="265" r:id="rId13"/>
    <p:sldId id="266" r:id="rId14"/>
    <p:sldId id="267" r:id="rId15"/>
    <p:sldId id="268" r:id="rId16"/>
    <p:sldId id="269" r:id="rId17"/>
    <p:sldId id="272" r:id="rId18"/>
    <p:sldId id="289" r:id="rId19"/>
    <p:sldId id="273" r:id="rId20"/>
    <p:sldId id="274" r:id="rId21"/>
    <p:sldId id="275" r:id="rId22"/>
    <p:sldId id="276" r:id="rId23"/>
    <p:sldId id="277" r:id="rId24"/>
    <p:sldId id="270" r:id="rId25"/>
    <p:sldId id="271" r:id="rId26"/>
    <p:sldId id="301" r:id="rId27"/>
    <p:sldId id="302" r:id="rId28"/>
    <p:sldId id="303" r:id="rId29"/>
    <p:sldId id="304" r:id="rId30"/>
    <p:sldId id="305" r:id="rId31"/>
    <p:sldId id="291" r:id="rId32"/>
    <p:sldId id="286" r:id="rId33"/>
    <p:sldId id="294" r:id="rId34"/>
    <p:sldId id="295" r:id="rId35"/>
    <p:sldId id="296" r:id="rId36"/>
    <p:sldId id="299" r:id="rId37"/>
    <p:sldId id="297" r:id="rId38"/>
    <p:sldId id="288" r:id="rId39"/>
    <p:sldId id="300"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772"/>
    <p:restoredTop sz="96098"/>
  </p:normalViewPr>
  <p:slideViewPr>
    <p:cSldViewPr snapToGrid="0">
      <p:cViewPr varScale="1">
        <p:scale>
          <a:sx n="85" d="100"/>
          <a:sy n="85" d="100"/>
        </p:scale>
        <p:origin x="192" y="9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DFBDD8-7FE6-48C0-8BE9-4202428AB3A3}"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7C368B1-7479-4FBB-BD9F-25CE23AC8421}">
      <dgm:prSet/>
      <dgm:spPr/>
      <dgm:t>
        <a:bodyPr/>
        <a:lstStyle/>
        <a:p>
          <a:r>
            <a:rPr lang="en-US" b="1" i="0" dirty="0"/>
            <a:t>Key Features</a:t>
          </a:r>
          <a:endParaRPr lang="en-US" dirty="0"/>
        </a:p>
      </dgm:t>
    </dgm:pt>
    <dgm:pt modelId="{28A5732C-4428-4A71-9A2A-EDF495C6F5FF}" type="parTrans" cxnId="{1B58EB5C-79EF-49D5-922E-057DBC17AF4E}">
      <dgm:prSet/>
      <dgm:spPr/>
      <dgm:t>
        <a:bodyPr/>
        <a:lstStyle/>
        <a:p>
          <a:endParaRPr lang="en-US"/>
        </a:p>
      </dgm:t>
    </dgm:pt>
    <dgm:pt modelId="{1C98B363-EEE6-42E5-A0CF-9932A1459566}" type="sibTrans" cxnId="{1B58EB5C-79EF-49D5-922E-057DBC17AF4E}">
      <dgm:prSet/>
      <dgm:spPr/>
      <dgm:t>
        <a:bodyPr/>
        <a:lstStyle/>
        <a:p>
          <a:endParaRPr lang="en-US"/>
        </a:p>
      </dgm:t>
    </dgm:pt>
    <dgm:pt modelId="{0D4BC8B9-6EE9-452B-97FD-58A7E9F71492}">
      <dgm:prSet/>
      <dgm:spPr/>
      <dgm:t>
        <a:bodyPr/>
        <a:lstStyle/>
        <a:p>
          <a:r>
            <a:rPr lang="en-US" b="1" i="0" dirty="0"/>
            <a:t>Names, Binding, and Scopes </a:t>
          </a:r>
          <a:endParaRPr lang="en-US" dirty="0"/>
        </a:p>
      </dgm:t>
    </dgm:pt>
    <dgm:pt modelId="{2D4B9EB6-ACF8-4456-B16F-7BBC1C4E48E8}" type="parTrans" cxnId="{AB757AB3-A32D-43BE-8AA4-C94D3362E657}">
      <dgm:prSet/>
      <dgm:spPr/>
      <dgm:t>
        <a:bodyPr/>
        <a:lstStyle/>
        <a:p>
          <a:endParaRPr lang="en-US"/>
        </a:p>
      </dgm:t>
    </dgm:pt>
    <dgm:pt modelId="{C1ECAD7B-D457-4E72-924C-2F498B3910A0}" type="sibTrans" cxnId="{AB757AB3-A32D-43BE-8AA4-C94D3362E657}">
      <dgm:prSet/>
      <dgm:spPr/>
      <dgm:t>
        <a:bodyPr/>
        <a:lstStyle/>
        <a:p>
          <a:endParaRPr lang="en-US"/>
        </a:p>
      </dgm:t>
    </dgm:pt>
    <dgm:pt modelId="{B177F689-B181-4E6C-9D20-2CCDC00EDECD}">
      <dgm:prSet/>
      <dgm:spPr/>
      <dgm:t>
        <a:bodyPr/>
        <a:lstStyle/>
        <a:p>
          <a:r>
            <a:rPr lang="en-US" b="1" i="0" dirty="0"/>
            <a:t>Data Types</a:t>
          </a:r>
          <a:endParaRPr lang="en-US" dirty="0"/>
        </a:p>
      </dgm:t>
    </dgm:pt>
    <dgm:pt modelId="{04469339-9E7F-46A0-99AD-DC37FF05B540}" type="parTrans" cxnId="{7D627340-1D04-4C05-B19D-247E85B90401}">
      <dgm:prSet/>
      <dgm:spPr/>
      <dgm:t>
        <a:bodyPr/>
        <a:lstStyle/>
        <a:p>
          <a:endParaRPr lang="en-US"/>
        </a:p>
      </dgm:t>
    </dgm:pt>
    <dgm:pt modelId="{D89892D8-B0B2-400E-A355-FF57606BA541}" type="sibTrans" cxnId="{7D627340-1D04-4C05-B19D-247E85B90401}">
      <dgm:prSet/>
      <dgm:spPr/>
      <dgm:t>
        <a:bodyPr/>
        <a:lstStyle/>
        <a:p>
          <a:endParaRPr lang="en-US"/>
        </a:p>
      </dgm:t>
    </dgm:pt>
    <dgm:pt modelId="{4C2D2EB6-C846-4BC7-AFC2-B958DC7F2011}">
      <dgm:prSet/>
      <dgm:spPr/>
      <dgm:t>
        <a:bodyPr/>
        <a:lstStyle/>
        <a:p>
          <a:r>
            <a:rPr lang="en-US" b="1" i="0" dirty="0"/>
            <a:t>Expressions and Assignment Statements </a:t>
          </a:r>
          <a:endParaRPr lang="en-US" dirty="0"/>
        </a:p>
      </dgm:t>
    </dgm:pt>
    <dgm:pt modelId="{4B1E0652-7069-4F73-95F8-417461D4656D}" type="parTrans" cxnId="{0CDA0AC6-D214-49BA-9A56-1A2A318F9708}">
      <dgm:prSet/>
      <dgm:spPr/>
      <dgm:t>
        <a:bodyPr/>
        <a:lstStyle/>
        <a:p>
          <a:endParaRPr lang="en-US"/>
        </a:p>
      </dgm:t>
    </dgm:pt>
    <dgm:pt modelId="{856917B6-D511-496B-B5B3-9CA822345872}" type="sibTrans" cxnId="{0CDA0AC6-D214-49BA-9A56-1A2A318F9708}">
      <dgm:prSet/>
      <dgm:spPr/>
      <dgm:t>
        <a:bodyPr/>
        <a:lstStyle/>
        <a:p>
          <a:endParaRPr lang="en-US"/>
        </a:p>
      </dgm:t>
    </dgm:pt>
    <dgm:pt modelId="{EF773422-91C9-4CC3-A8E1-E26B9CB4EAFF}">
      <dgm:prSet/>
      <dgm:spPr/>
      <dgm:t>
        <a:bodyPr/>
        <a:lstStyle/>
        <a:p>
          <a:r>
            <a:rPr lang="en-US" b="1" i="0" dirty="0"/>
            <a:t>Support to OO Programming </a:t>
          </a:r>
          <a:endParaRPr lang="en-US" dirty="0"/>
        </a:p>
      </dgm:t>
    </dgm:pt>
    <dgm:pt modelId="{E8C39349-DDDD-43DD-B06F-AF7599896265}" type="parTrans" cxnId="{813B6091-62E4-46BE-BF93-5FCE49DC29CD}">
      <dgm:prSet/>
      <dgm:spPr/>
      <dgm:t>
        <a:bodyPr/>
        <a:lstStyle/>
        <a:p>
          <a:endParaRPr lang="en-US"/>
        </a:p>
      </dgm:t>
    </dgm:pt>
    <dgm:pt modelId="{E7F0DED8-3FAE-4870-AB3F-5793790279EA}" type="sibTrans" cxnId="{813B6091-62E4-46BE-BF93-5FCE49DC29CD}">
      <dgm:prSet/>
      <dgm:spPr/>
      <dgm:t>
        <a:bodyPr/>
        <a:lstStyle/>
        <a:p>
          <a:endParaRPr lang="en-US"/>
        </a:p>
      </dgm:t>
    </dgm:pt>
    <dgm:pt modelId="{C175E817-2439-4B1F-A624-D22F7B93686D}">
      <dgm:prSet/>
      <dgm:spPr/>
      <dgm:t>
        <a:bodyPr/>
        <a:lstStyle/>
        <a:p>
          <a:r>
            <a:rPr lang="en-US" b="1" i="0" dirty="0"/>
            <a:t>Exception Handling and Event Handling</a:t>
          </a:r>
          <a:endParaRPr lang="en-US" dirty="0"/>
        </a:p>
      </dgm:t>
    </dgm:pt>
    <dgm:pt modelId="{10D756DA-C442-47E7-9B49-8FF3DD9088C6}" type="parTrans" cxnId="{6C80E49D-FB1F-499E-B3EE-ECBEFC54D4C2}">
      <dgm:prSet/>
      <dgm:spPr/>
      <dgm:t>
        <a:bodyPr/>
        <a:lstStyle/>
        <a:p>
          <a:endParaRPr lang="en-US"/>
        </a:p>
      </dgm:t>
    </dgm:pt>
    <dgm:pt modelId="{28557FBF-83AF-42FB-A583-59EDDD6A7E54}" type="sibTrans" cxnId="{6C80E49D-FB1F-499E-B3EE-ECBEFC54D4C2}">
      <dgm:prSet/>
      <dgm:spPr/>
      <dgm:t>
        <a:bodyPr/>
        <a:lstStyle/>
        <a:p>
          <a:endParaRPr lang="en-US"/>
        </a:p>
      </dgm:t>
    </dgm:pt>
    <dgm:pt modelId="{70A455BA-8B6D-40FD-AA41-585D80E858DC}">
      <dgm:prSet/>
      <dgm:spPr/>
      <dgm:t>
        <a:bodyPr/>
        <a:lstStyle/>
        <a:p>
          <a:r>
            <a:rPr lang="en-US" b="1" i="0" dirty="0"/>
            <a:t>Functional Programming </a:t>
          </a:r>
          <a:endParaRPr lang="en-US" dirty="0"/>
        </a:p>
      </dgm:t>
    </dgm:pt>
    <dgm:pt modelId="{599F066E-FB6D-425B-BD77-74B1AA98C00E}" type="parTrans" cxnId="{2857A796-4BBE-47E6-8D0E-C8FEE72451DD}">
      <dgm:prSet/>
      <dgm:spPr/>
      <dgm:t>
        <a:bodyPr/>
        <a:lstStyle/>
        <a:p>
          <a:endParaRPr lang="en-US"/>
        </a:p>
      </dgm:t>
    </dgm:pt>
    <dgm:pt modelId="{A0F962D2-EE4A-4B4D-8536-2D7FC0474473}" type="sibTrans" cxnId="{2857A796-4BBE-47E6-8D0E-C8FEE72451DD}">
      <dgm:prSet/>
      <dgm:spPr/>
      <dgm:t>
        <a:bodyPr/>
        <a:lstStyle/>
        <a:p>
          <a:endParaRPr lang="en-US"/>
        </a:p>
      </dgm:t>
    </dgm:pt>
    <dgm:pt modelId="{33DEE470-098B-4B87-96C2-1836096DDF47}">
      <dgm:prSet/>
      <dgm:spPr/>
      <dgm:t>
        <a:bodyPr/>
        <a:lstStyle/>
        <a:p>
          <a:r>
            <a:rPr lang="en-US" b="1" i="0" dirty="0"/>
            <a:t>Null Safety and Interoperability with Java</a:t>
          </a:r>
          <a:endParaRPr lang="en-US" dirty="0"/>
        </a:p>
      </dgm:t>
    </dgm:pt>
    <dgm:pt modelId="{62F7717D-9DE9-46D5-9EF3-7247F1F733D8}" type="parTrans" cxnId="{955F0524-8896-4AC6-BF0E-308FACC80552}">
      <dgm:prSet/>
      <dgm:spPr/>
      <dgm:t>
        <a:bodyPr/>
        <a:lstStyle/>
        <a:p>
          <a:endParaRPr lang="en-US"/>
        </a:p>
      </dgm:t>
    </dgm:pt>
    <dgm:pt modelId="{36E6104A-133E-462B-8D3A-5AB2FBD69672}" type="sibTrans" cxnId="{955F0524-8896-4AC6-BF0E-308FACC80552}">
      <dgm:prSet/>
      <dgm:spPr/>
      <dgm:t>
        <a:bodyPr/>
        <a:lstStyle/>
        <a:p>
          <a:endParaRPr lang="en-US"/>
        </a:p>
      </dgm:t>
    </dgm:pt>
    <dgm:pt modelId="{5893AAD9-8E13-4894-9567-A8AF929BF25F}">
      <dgm:prSet/>
      <dgm:spPr/>
      <dgm:t>
        <a:bodyPr/>
        <a:lstStyle/>
        <a:p>
          <a:r>
            <a:rPr lang="en-US" b="1" i="0" dirty="0"/>
            <a:t>Smart-Cast and Data Class</a:t>
          </a:r>
          <a:endParaRPr lang="en-US" dirty="0"/>
        </a:p>
      </dgm:t>
    </dgm:pt>
    <dgm:pt modelId="{CD70D89A-69B1-4077-B5EB-0515AAA542FD}" type="parTrans" cxnId="{F1DB5258-31E8-4DD4-B982-7BDB491F919C}">
      <dgm:prSet/>
      <dgm:spPr/>
      <dgm:t>
        <a:bodyPr/>
        <a:lstStyle/>
        <a:p>
          <a:endParaRPr lang="en-US"/>
        </a:p>
      </dgm:t>
    </dgm:pt>
    <dgm:pt modelId="{C87EED44-E9B1-4234-9FEF-007DE501C1E0}" type="sibTrans" cxnId="{F1DB5258-31E8-4DD4-B982-7BDB491F919C}">
      <dgm:prSet/>
      <dgm:spPr/>
      <dgm:t>
        <a:bodyPr/>
        <a:lstStyle/>
        <a:p>
          <a:endParaRPr lang="en-US"/>
        </a:p>
      </dgm:t>
    </dgm:pt>
    <dgm:pt modelId="{CF9FB444-E01B-44E6-B606-54576DED6537}">
      <dgm:prSet/>
      <dgm:spPr/>
      <dgm:t>
        <a:bodyPr/>
        <a:lstStyle/>
        <a:p>
          <a:r>
            <a:rPr lang="en-US" b="1" dirty="0"/>
            <a:t>Conclusion</a:t>
          </a:r>
          <a:endParaRPr lang="en-US" dirty="0"/>
        </a:p>
      </dgm:t>
    </dgm:pt>
    <dgm:pt modelId="{4BC9F05B-6521-4458-AF5B-3B10BBBB7925}" type="parTrans" cxnId="{4D0F52E2-1DC7-49A7-B85F-02C274194720}">
      <dgm:prSet/>
      <dgm:spPr/>
      <dgm:t>
        <a:bodyPr/>
        <a:lstStyle/>
        <a:p>
          <a:endParaRPr lang="en-US"/>
        </a:p>
      </dgm:t>
    </dgm:pt>
    <dgm:pt modelId="{BEC02B6E-BA7E-4400-99D5-E09FA18293B9}" type="sibTrans" cxnId="{4D0F52E2-1DC7-49A7-B85F-02C274194720}">
      <dgm:prSet/>
      <dgm:spPr/>
      <dgm:t>
        <a:bodyPr/>
        <a:lstStyle/>
        <a:p>
          <a:endParaRPr lang="en-US"/>
        </a:p>
      </dgm:t>
    </dgm:pt>
    <dgm:pt modelId="{0D883B5D-3300-B94E-A1FA-DDD00D8D4149}">
      <dgm:prSet/>
      <dgm:spPr/>
      <dgm:t>
        <a:bodyPr/>
        <a:lstStyle/>
        <a:p>
          <a:r>
            <a:rPr lang="en-US" b="1" i="0" dirty="0"/>
            <a:t>Concurrency</a:t>
          </a:r>
          <a:endParaRPr lang="en-US" b="1" dirty="0"/>
        </a:p>
      </dgm:t>
    </dgm:pt>
    <dgm:pt modelId="{1F0E92DB-99B8-DC40-B388-D339C7BBCB0B}" type="parTrans" cxnId="{55716278-5638-B445-B6BA-67C0ABF688C8}">
      <dgm:prSet/>
      <dgm:spPr/>
      <dgm:t>
        <a:bodyPr/>
        <a:lstStyle/>
        <a:p>
          <a:endParaRPr lang="en-US"/>
        </a:p>
      </dgm:t>
    </dgm:pt>
    <dgm:pt modelId="{54F24A11-62E6-4B42-9E16-F116C6A01205}" type="sibTrans" cxnId="{55716278-5638-B445-B6BA-67C0ABF688C8}">
      <dgm:prSet/>
      <dgm:spPr/>
      <dgm:t>
        <a:bodyPr/>
        <a:lstStyle/>
        <a:p>
          <a:endParaRPr lang="en-US"/>
        </a:p>
      </dgm:t>
    </dgm:pt>
    <dgm:pt modelId="{2DB93FF1-E4B1-BB41-AA0E-E865C16BBAF2}" type="pres">
      <dgm:prSet presAssocID="{A8DFBDD8-7FE6-48C0-8BE9-4202428AB3A3}" presName="linear" presStyleCnt="0">
        <dgm:presLayoutVars>
          <dgm:animLvl val="lvl"/>
          <dgm:resizeHandles val="exact"/>
        </dgm:presLayoutVars>
      </dgm:prSet>
      <dgm:spPr/>
    </dgm:pt>
    <dgm:pt modelId="{15AB1853-CA03-B747-A136-B4C8913E17E1}" type="pres">
      <dgm:prSet presAssocID="{D7C368B1-7479-4FBB-BD9F-25CE23AC8421}" presName="parentText" presStyleLbl="node1" presStyleIdx="0" presStyleCnt="11">
        <dgm:presLayoutVars>
          <dgm:chMax val="0"/>
          <dgm:bulletEnabled val="1"/>
        </dgm:presLayoutVars>
      </dgm:prSet>
      <dgm:spPr/>
    </dgm:pt>
    <dgm:pt modelId="{5F85F436-269C-8248-BC3E-086D9C8F1165}" type="pres">
      <dgm:prSet presAssocID="{1C98B363-EEE6-42E5-A0CF-9932A1459566}" presName="spacer" presStyleCnt="0"/>
      <dgm:spPr/>
    </dgm:pt>
    <dgm:pt modelId="{544AA3A0-02D6-CB48-B4CA-74A8F40B2FFB}" type="pres">
      <dgm:prSet presAssocID="{0D4BC8B9-6EE9-452B-97FD-58A7E9F71492}" presName="parentText" presStyleLbl="node1" presStyleIdx="1" presStyleCnt="11">
        <dgm:presLayoutVars>
          <dgm:chMax val="0"/>
          <dgm:bulletEnabled val="1"/>
        </dgm:presLayoutVars>
      </dgm:prSet>
      <dgm:spPr/>
    </dgm:pt>
    <dgm:pt modelId="{E661B67E-6C68-9F4B-B825-CD549DDD3BA9}" type="pres">
      <dgm:prSet presAssocID="{C1ECAD7B-D457-4E72-924C-2F498B3910A0}" presName="spacer" presStyleCnt="0"/>
      <dgm:spPr/>
    </dgm:pt>
    <dgm:pt modelId="{BBE80FF9-B2DB-7A4A-BF04-A1B4D7D6E886}" type="pres">
      <dgm:prSet presAssocID="{B177F689-B181-4E6C-9D20-2CCDC00EDECD}" presName="parentText" presStyleLbl="node1" presStyleIdx="2" presStyleCnt="11">
        <dgm:presLayoutVars>
          <dgm:chMax val="0"/>
          <dgm:bulletEnabled val="1"/>
        </dgm:presLayoutVars>
      </dgm:prSet>
      <dgm:spPr/>
    </dgm:pt>
    <dgm:pt modelId="{49FAF650-73E2-194E-87D1-89434FC41A10}" type="pres">
      <dgm:prSet presAssocID="{D89892D8-B0B2-400E-A355-FF57606BA541}" presName="spacer" presStyleCnt="0"/>
      <dgm:spPr/>
    </dgm:pt>
    <dgm:pt modelId="{282C5B63-8393-B14D-8593-019DCFE68B16}" type="pres">
      <dgm:prSet presAssocID="{4C2D2EB6-C846-4BC7-AFC2-B958DC7F2011}" presName="parentText" presStyleLbl="node1" presStyleIdx="3" presStyleCnt="11" custLinFactNeighborX="67" custLinFactNeighborY="33958">
        <dgm:presLayoutVars>
          <dgm:chMax val="0"/>
          <dgm:bulletEnabled val="1"/>
        </dgm:presLayoutVars>
      </dgm:prSet>
      <dgm:spPr/>
    </dgm:pt>
    <dgm:pt modelId="{4A82F194-92BA-3D42-AB83-7064AF5373A8}" type="pres">
      <dgm:prSet presAssocID="{856917B6-D511-496B-B5B3-9CA822345872}" presName="spacer" presStyleCnt="0"/>
      <dgm:spPr/>
    </dgm:pt>
    <dgm:pt modelId="{3E654CF6-725E-A947-A420-A56660C6E14E}" type="pres">
      <dgm:prSet presAssocID="{EF773422-91C9-4CC3-A8E1-E26B9CB4EAFF}" presName="parentText" presStyleLbl="node1" presStyleIdx="4" presStyleCnt="11">
        <dgm:presLayoutVars>
          <dgm:chMax val="0"/>
          <dgm:bulletEnabled val="1"/>
        </dgm:presLayoutVars>
      </dgm:prSet>
      <dgm:spPr/>
    </dgm:pt>
    <dgm:pt modelId="{96941D53-82C6-3C48-8A14-553C46069552}" type="pres">
      <dgm:prSet presAssocID="{E7F0DED8-3FAE-4870-AB3F-5793790279EA}" presName="spacer" presStyleCnt="0"/>
      <dgm:spPr/>
    </dgm:pt>
    <dgm:pt modelId="{6684A774-77B0-A24F-92D0-C1C08BF057CE}" type="pres">
      <dgm:prSet presAssocID="{C175E817-2439-4B1F-A624-D22F7B93686D}" presName="parentText" presStyleLbl="node1" presStyleIdx="5" presStyleCnt="11">
        <dgm:presLayoutVars>
          <dgm:chMax val="0"/>
          <dgm:bulletEnabled val="1"/>
        </dgm:presLayoutVars>
      </dgm:prSet>
      <dgm:spPr/>
    </dgm:pt>
    <dgm:pt modelId="{6701A114-0AF5-B94F-A034-FCDD97E216BE}" type="pres">
      <dgm:prSet presAssocID="{28557FBF-83AF-42FB-A583-59EDDD6A7E54}" presName="spacer" presStyleCnt="0"/>
      <dgm:spPr/>
    </dgm:pt>
    <dgm:pt modelId="{9449773E-7964-174A-B657-2A3DF51D6838}" type="pres">
      <dgm:prSet presAssocID="{70A455BA-8B6D-40FD-AA41-585D80E858DC}" presName="parentText" presStyleLbl="node1" presStyleIdx="6" presStyleCnt="11">
        <dgm:presLayoutVars>
          <dgm:chMax val="0"/>
          <dgm:bulletEnabled val="1"/>
        </dgm:presLayoutVars>
      </dgm:prSet>
      <dgm:spPr/>
    </dgm:pt>
    <dgm:pt modelId="{98735623-8A76-F34C-9DC6-E85695B01C0C}" type="pres">
      <dgm:prSet presAssocID="{A0F962D2-EE4A-4B4D-8536-2D7FC0474473}" presName="spacer" presStyleCnt="0"/>
      <dgm:spPr/>
    </dgm:pt>
    <dgm:pt modelId="{326A593C-88A8-5842-AA42-A1F0DFB7E115}" type="pres">
      <dgm:prSet presAssocID="{33DEE470-098B-4B87-96C2-1836096DDF47}" presName="parentText" presStyleLbl="node1" presStyleIdx="7" presStyleCnt="11">
        <dgm:presLayoutVars>
          <dgm:chMax val="0"/>
          <dgm:bulletEnabled val="1"/>
        </dgm:presLayoutVars>
      </dgm:prSet>
      <dgm:spPr/>
    </dgm:pt>
    <dgm:pt modelId="{741CF9DB-4363-8846-924A-A467A1F64AF0}" type="pres">
      <dgm:prSet presAssocID="{36E6104A-133E-462B-8D3A-5AB2FBD69672}" presName="spacer" presStyleCnt="0"/>
      <dgm:spPr/>
    </dgm:pt>
    <dgm:pt modelId="{D2777D50-FD6F-4A43-84A0-80C83664E401}" type="pres">
      <dgm:prSet presAssocID="{0D883B5D-3300-B94E-A1FA-DDD00D8D4149}" presName="parentText" presStyleLbl="node1" presStyleIdx="8" presStyleCnt="11">
        <dgm:presLayoutVars>
          <dgm:chMax val="0"/>
          <dgm:bulletEnabled val="1"/>
        </dgm:presLayoutVars>
      </dgm:prSet>
      <dgm:spPr/>
    </dgm:pt>
    <dgm:pt modelId="{A0F79410-5A99-E247-B013-E5592DD8D65F}" type="pres">
      <dgm:prSet presAssocID="{54F24A11-62E6-4B42-9E16-F116C6A01205}" presName="spacer" presStyleCnt="0"/>
      <dgm:spPr/>
    </dgm:pt>
    <dgm:pt modelId="{5F389BB5-2854-0B42-94B2-158E465753CF}" type="pres">
      <dgm:prSet presAssocID="{5893AAD9-8E13-4894-9567-A8AF929BF25F}" presName="parentText" presStyleLbl="node1" presStyleIdx="9" presStyleCnt="11">
        <dgm:presLayoutVars>
          <dgm:chMax val="0"/>
          <dgm:bulletEnabled val="1"/>
        </dgm:presLayoutVars>
      </dgm:prSet>
      <dgm:spPr/>
    </dgm:pt>
    <dgm:pt modelId="{2E6A4432-90F2-2949-A84D-9F3FB40CFAF6}" type="pres">
      <dgm:prSet presAssocID="{C87EED44-E9B1-4234-9FEF-007DE501C1E0}" presName="spacer" presStyleCnt="0"/>
      <dgm:spPr/>
    </dgm:pt>
    <dgm:pt modelId="{4E67F75A-9282-3847-98C2-3422809B8051}" type="pres">
      <dgm:prSet presAssocID="{CF9FB444-E01B-44E6-B606-54576DED6537}" presName="parentText" presStyleLbl="node1" presStyleIdx="10" presStyleCnt="11">
        <dgm:presLayoutVars>
          <dgm:chMax val="0"/>
          <dgm:bulletEnabled val="1"/>
        </dgm:presLayoutVars>
      </dgm:prSet>
      <dgm:spPr/>
    </dgm:pt>
  </dgm:ptLst>
  <dgm:cxnLst>
    <dgm:cxn modelId="{955F0524-8896-4AC6-BF0E-308FACC80552}" srcId="{A8DFBDD8-7FE6-48C0-8BE9-4202428AB3A3}" destId="{33DEE470-098B-4B87-96C2-1836096DDF47}" srcOrd="7" destOrd="0" parTransId="{62F7717D-9DE9-46D5-9EF3-7247F1F733D8}" sibTransId="{36E6104A-133E-462B-8D3A-5AB2FBD69672}"/>
    <dgm:cxn modelId="{7D627340-1D04-4C05-B19D-247E85B90401}" srcId="{A8DFBDD8-7FE6-48C0-8BE9-4202428AB3A3}" destId="{B177F689-B181-4E6C-9D20-2CCDC00EDECD}" srcOrd="2" destOrd="0" parTransId="{04469339-9E7F-46A0-99AD-DC37FF05B540}" sibTransId="{D89892D8-B0B2-400E-A355-FF57606BA541}"/>
    <dgm:cxn modelId="{2A61EB49-B0C9-804C-8FCF-27ADB32FEF93}" type="presOf" srcId="{A8DFBDD8-7FE6-48C0-8BE9-4202428AB3A3}" destId="{2DB93FF1-E4B1-BB41-AA0E-E865C16BBAF2}" srcOrd="0" destOrd="0" presId="urn:microsoft.com/office/officeart/2005/8/layout/vList2"/>
    <dgm:cxn modelId="{F1DB5258-31E8-4DD4-B982-7BDB491F919C}" srcId="{A8DFBDD8-7FE6-48C0-8BE9-4202428AB3A3}" destId="{5893AAD9-8E13-4894-9567-A8AF929BF25F}" srcOrd="9" destOrd="0" parTransId="{CD70D89A-69B1-4077-B5EB-0515AAA542FD}" sibTransId="{C87EED44-E9B1-4234-9FEF-007DE501C1E0}"/>
    <dgm:cxn modelId="{1B58EB5C-79EF-49D5-922E-057DBC17AF4E}" srcId="{A8DFBDD8-7FE6-48C0-8BE9-4202428AB3A3}" destId="{D7C368B1-7479-4FBB-BD9F-25CE23AC8421}" srcOrd="0" destOrd="0" parTransId="{28A5732C-4428-4A71-9A2A-EDF495C6F5FF}" sibTransId="{1C98B363-EEE6-42E5-A0CF-9932A1459566}"/>
    <dgm:cxn modelId="{55716278-5638-B445-B6BA-67C0ABF688C8}" srcId="{A8DFBDD8-7FE6-48C0-8BE9-4202428AB3A3}" destId="{0D883B5D-3300-B94E-A1FA-DDD00D8D4149}" srcOrd="8" destOrd="0" parTransId="{1F0E92DB-99B8-DC40-B388-D339C7BBCB0B}" sibTransId="{54F24A11-62E6-4B42-9E16-F116C6A01205}"/>
    <dgm:cxn modelId="{3BA8BE87-5A23-F64F-9FE4-B57A2544980B}" type="presOf" srcId="{C175E817-2439-4B1F-A624-D22F7B93686D}" destId="{6684A774-77B0-A24F-92D0-C1C08BF057CE}" srcOrd="0" destOrd="0" presId="urn:microsoft.com/office/officeart/2005/8/layout/vList2"/>
    <dgm:cxn modelId="{EBE3E988-1654-4346-B5BA-A451876CF862}" type="presOf" srcId="{5893AAD9-8E13-4894-9567-A8AF929BF25F}" destId="{5F389BB5-2854-0B42-94B2-158E465753CF}" srcOrd="0" destOrd="0" presId="urn:microsoft.com/office/officeart/2005/8/layout/vList2"/>
    <dgm:cxn modelId="{813B6091-62E4-46BE-BF93-5FCE49DC29CD}" srcId="{A8DFBDD8-7FE6-48C0-8BE9-4202428AB3A3}" destId="{EF773422-91C9-4CC3-A8E1-E26B9CB4EAFF}" srcOrd="4" destOrd="0" parTransId="{E8C39349-DDDD-43DD-B06F-AF7599896265}" sibTransId="{E7F0DED8-3FAE-4870-AB3F-5793790279EA}"/>
    <dgm:cxn modelId="{2857A796-4BBE-47E6-8D0E-C8FEE72451DD}" srcId="{A8DFBDD8-7FE6-48C0-8BE9-4202428AB3A3}" destId="{70A455BA-8B6D-40FD-AA41-585D80E858DC}" srcOrd="6" destOrd="0" parTransId="{599F066E-FB6D-425B-BD77-74B1AA98C00E}" sibTransId="{A0F962D2-EE4A-4B4D-8536-2D7FC0474473}"/>
    <dgm:cxn modelId="{74593E9A-D029-AC4C-871F-6E79E79087B5}" type="presOf" srcId="{EF773422-91C9-4CC3-A8E1-E26B9CB4EAFF}" destId="{3E654CF6-725E-A947-A420-A56660C6E14E}" srcOrd="0" destOrd="0" presId="urn:microsoft.com/office/officeart/2005/8/layout/vList2"/>
    <dgm:cxn modelId="{6C80E49D-FB1F-499E-B3EE-ECBEFC54D4C2}" srcId="{A8DFBDD8-7FE6-48C0-8BE9-4202428AB3A3}" destId="{C175E817-2439-4B1F-A624-D22F7B93686D}" srcOrd="5" destOrd="0" parTransId="{10D756DA-C442-47E7-9B49-8FF3DD9088C6}" sibTransId="{28557FBF-83AF-42FB-A583-59EDDD6A7E54}"/>
    <dgm:cxn modelId="{854ED2A3-1E13-4C48-B639-6EDE677C0D61}" type="presOf" srcId="{33DEE470-098B-4B87-96C2-1836096DDF47}" destId="{326A593C-88A8-5842-AA42-A1F0DFB7E115}" srcOrd="0" destOrd="0" presId="urn:microsoft.com/office/officeart/2005/8/layout/vList2"/>
    <dgm:cxn modelId="{AB757AB3-A32D-43BE-8AA4-C94D3362E657}" srcId="{A8DFBDD8-7FE6-48C0-8BE9-4202428AB3A3}" destId="{0D4BC8B9-6EE9-452B-97FD-58A7E9F71492}" srcOrd="1" destOrd="0" parTransId="{2D4B9EB6-ACF8-4456-B16F-7BBC1C4E48E8}" sibTransId="{C1ECAD7B-D457-4E72-924C-2F498B3910A0}"/>
    <dgm:cxn modelId="{0CDA0AC6-D214-49BA-9A56-1A2A318F9708}" srcId="{A8DFBDD8-7FE6-48C0-8BE9-4202428AB3A3}" destId="{4C2D2EB6-C846-4BC7-AFC2-B958DC7F2011}" srcOrd="3" destOrd="0" parTransId="{4B1E0652-7069-4F73-95F8-417461D4656D}" sibTransId="{856917B6-D511-496B-B5B3-9CA822345872}"/>
    <dgm:cxn modelId="{68A27FDA-8DD3-1F4E-A72C-031EA4B1446B}" type="presOf" srcId="{0D4BC8B9-6EE9-452B-97FD-58A7E9F71492}" destId="{544AA3A0-02D6-CB48-B4CA-74A8F40B2FFB}" srcOrd="0" destOrd="0" presId="urn:microsoft.com/office/officeart/2005/8/layout/vList2"/>
    <dgm:cxn modelId="{CD5BF3DD-0CE8-E04E-A404-D9E2CD4EC492}" type="presOf" srcId="{CF9FB444-E01B-44E6-B606-54576DED6537}" destId="{4E67F75A-9282-3847-98C2-3422809B8051}" srcOrd="0" destOrd="0" presId="urn:microsoft.com/office/officeart/2005/8/layout/vList2"/>
    <dgm:cxn modelId="{4D0F52E2-1DC7-49A7-B85F-02C274194720}" srcId="{A8DFBDD8-7FE6-48C0-8BE9-4202428AB3A3}" destId="{CF9FB444-E01B-44E6-B606-54576DED6537}" srcOrd="10" destOrd="0" parTransId="{4BC9F05B-6521-4458-AF5B-3B10BBBB7925}" sibTransId="{BEC02B6E-BA7E-4400-99D5-E09FA18293B9}"/>
    <dgm:cxn modelId="{3A6FB6EC-FD97-FB40-A583-FFAFCF446E25}" type="presOf" srcId="{D7C368B1-7479-4FBB-BD9F-25CE23AC8421}" destId="{15AB1853-CA03-B747-A136-B4C8913E17E1}" srcOrd="0" destOrd="0" presId="urn:microsoft.com/office/officeart/2005/8/layout/vList2"/>
    <dgm:cxn modelId="{C663C8F3-9D59-EC44-8DF4-1DDD41C12E15}" type="presOf" srcId="{0D883B5D-3300-B94E-A1FA-DDD00D8D4149}" destId="{D2777D50-FD6F-4A43-84A0-80C83664E401}" srcOrd="0" destOrd="0" presId="urn:microsoft.com/office/officeart/2005/8/layout/vList2"/>
    <dgm:cxn modelId="{E1BD7BF4-B7D7-F94F-AF84-51163B9A1B1C}" type="presOf" srcId="{70A455BA-8B6D-40FD-AA41-585D80E858DC}" destId="{9449773E-7964-174A-B657-2A3DF51D6838}" srcOrd="0" destOrd="0" presId="urn:microsoft.com/office/officeart/2005/8/layout/vList2"/>
    <dgm:cxn modelId="{1B7A4DF9-AC2D-B840-99E4-40E56C32DE4D}" type="presOf" srcId="{B177F689-B181-4E6C-9D20-2CCDC00EDECD}" destId="{BBE80FF9-B2DB-7A4A-BF04-A1B4D7D6E886}" srcOrd="0" destOrd="0" presId="urn:microsoft.com/office/officeart/2005/8/layout/vList2"/>
    <dgm:cxn modelId="{C37526FE-3746-9F4D-9AB2-6A6D2B794A78}" type="presOf" srcId="{4C2D2EB6-C846-4BC7-AFC2-B958DC7F2011}" destId="{282C5B63-8393-B14D-8593-019DCFE68B16}" srcOrd="0" destOrd="0" presId="urn:microsoft.com/office/officeart/2005/8/layout/vList2"/>
    <dgm:cxn modelId="{21BDD26D-E70E-B043-AA3F-8986F84D3FAC}" type="presParOf" srcId="{2DB93FF1-E4B1-BB41-AA0E-E865C16BBAF2}" destId="{15AB1853-CA03-B747-A136-B4C8913E17E1}" srcOrd="0" destOrd="0" presId="urn:microsoft.com/office/officeart/2005/8/layout/vList2"/>
    <dgm:cxn modelId="{9E4C696D-0BC2-5547-BC13-148A9FC54450}" type="presParOf" srcId="{2DB93FF1-E4B1-BB41-AA0E-E865C16BBAF2}" destId="{5F85F436-269C-8248-BC3E-086D9C8F1165}" srcOrd="1" destOrd="0" presId="urn:microsoft.com/office/officeart/2005/8/layout/vList2"/>
    <dgm:cxn modelId="{F59453FC-B460-CA4E-8920-5538A8EDD129}" type="presParOf" srcId="{2DB93FF1-E4B1-BB41-AA0E-E865C16BBAF2}" destId="{544AA3A0-02D6-CB48-B4CA-74A8F40B2FFB}" srcOrd="2" destOrd="0" presId="urn:microsoft.com/office/officeart/2005/8/layout/vList2"/>
    <dgm:cxn modelId="{F62CAC5E-5884-1A4A-B818-A076AEC70080}" type="presParOf" srcId="{2DB93FF1-E4B1-BB41-AA0E-E865C16BBAF2}" destId="{E661B67E-6C68-9F4B-B825-CD549DDD3BA9}" srcOrd="3" destOrd="0" presId="urn:microsoft.com/office/officeart/2005/8/layout/vList2"/>
    <dgm:cxn modelId="{90DAF1EF-51E9-A943-85C0-F950AF0DC5ED}" type="presParOf" srcId="{2DB93FF1-E4B1-BB41-AA0E-E865C16BBAF2}" destId="{BBE80FF9-B2DB-7A4A-BF04-A1B4D7D6E886}" srcOrd="4" destOrd="0" presId="urn:microsoft.com/office/officeart/2005/8/layout/vList2"/>
    <dgm:cxn modelId="{9607540C-2B21-9946-9DCE-8343C54DA912}" type="presParOf" srcId="{2DB93FF1-E4B1-BB41-AA0E-E865C16BBAF2}" destId="{49FAF650-73E2-194E-87D1-89434FC41A10}" srcOrd="5" destOrd="0" presId="urn:microsoft.com/office/officeart/2005/8/layout/vList2"/>
    <dgm:cxn modelId="{8EDBCA1E-FAB2-1944-A149-4FFC8D9FCE01}" type="presParOf" srcId="{2DB93FF1-E4B1-BB41-AA0E-E865C16BBAF2}" destId="{282C5B63-8393-B14D-8593-019DCFE68B16}" srcOrd="6" destOrd="0" presId="urn:microsoft.com/office/officeart/2005/8/layout/vList2"/>
    <dgm:cxn modelId="{7895CC4B-FCF6-1D47-9FA3-C6B26384F5E7}" type="presParOf" srcId="{2DB93FF1-E4B1-BB41-AA0E-E865C16BBAF2}" destId="{4A82F194-92BA-3D42-AB83-7064AF5373A8}" srcOrd="7" destOrd="0" presId="urn:microsoft.com/office/officeart/2005/8/layout/vList2"/>
    <dgm:cxn modelId="{28F0A109-9F20-D347-B224-79A2D2B703D6}" type="presParOf" srcId="{2DB93FF1-E4B1-BB41-AA0E-E865C16BBAF2}" destId="{3E654CF6-725E-A947-A420-A56660C6E14E}" srcOrd="8" destOrd="0" presId="urn:microsoft.com/office/officeart/2005/8/layout/vList2"/>
    <dgm:cxn modelId="{94F3B653-FBDF-154D-BD6B-5975FAB6DC53}" type="presParOf" srcId="{2DB93FF1-E4B1-BB41-AA0E-E865C16BBAF2}" destId="{96941D53-82C6-3C48-8A14-553C46069552}" srcOrd="9" destOrd="0" presId="urn:microsoft.com/office/officeart/2005/8/layout/vList2"/>
    <dgm:cxn modelId="{3302F82B-953B-EF4F-8C41-FFD721785B79}" type="presParOf" srcId="{2DB93FF1-E4B1-BB41-AA0E-E865C16BBAF2}" destId="{6684A774-77B0-A24F-92D0-C1C08BF057CE}" srcOrd="10" destOrd="0" presId="urn:microsoft.com/office/officeart/2005/8/layout/vList2"/>
    <dgm:cxn modelId="{AD5F6C65-5D25-D446-AA24-D5B8F28F053C}" type="presParOf" srcId="{2DB93FF1-E4B1-BB41-AA0E-E865C16BBAF2}" destId="{6701A114-0AF5-B94F-A034-FCDD97E216BE}" srcOrd="11" destOrd="0" presId="urn:microsoft.com/office/officeart/2005/8/layout/vList2"/>
    <dgm:cxn modelId="{EE6F6441-C7E8-FC49-AA87-690BB639B3B5}" type="presParOf" srcId="{2DB93FF1-E4B1-BB41-AA0E-E865C16BBAF2}" destId="{9449773E-7964-174A-B657-2A3DF51D6838}" srcOrd="12" destOrd="0" presId="urn:microsoft.com/office/officeart/2005/8/layout/vList2"/>
    <dgm:cxn modelId="{2C71BCE6-8A45-B842-B8BE-3BF74E4C4082}" type="presParOf" srcId="{2DB93FF1-E4B1-BB41-AA0E-E865C16BBAF2}" destId="{98735623-8A76-F34C-9DC6-E85695B01C0C}" srcOrd="13" destOrd="0" presId="urn:microsoft.com/office/officeart/2005/8/layout/vList2"/>
    <dgm:cxn modelId="{A1FD79EA-4168-A746-9341-59EEFBC13DFF}" type="presParOf" srcId="{2DB93FF1-E4B1-BB41-AA0E-E865C16BBAF2}" destId="{326A593C-88A8-5842-AA42-A1F0DFB7E115}" srcOrd="14" destOrd="0" presId="urn:microsoft.com/office/officeart/2005/8/layout/vList2"/>
    <dgm:cxn modelId="{73627A0E-7D4A-F34A-8D88-CA83142220BA}" type="presParOf" srcId="{2DB93FF1-E4B1-BB41-AA0E-E865C16BBAF2}" destId="{741CF9DB-4363-8846-924A-A467A1F64AF0}" srcOrd="15" destOrd="0" presId="urn:microsoft.com/office/officeart/2005/8/layout/vList2"/>
    <dgm:cxn modelId="{53BD5F26-1DBD-9C42-BC94-9DBF436CD879}" type="presParOf" srcId="{2DB93FF1-E4B1-BB41-AA0E-E865C16BBAF2}" destId="{D2777D50-FD6F-4A43-84A0-80C83664E401}" srcOrd="16" destOrd="0" presId="urn:microsoft.com/office/officeart/2005/8/layout/vList2"/>
    <dgm:cxn modelId="{CFBC9E58-B513-6447-873D-74F3A83D1118}" type="presParOf" srcId="{2DB93FF1-E4B1-BB41-AA0E-E865C16BBAF2}" destId="{A0F79410-5A99-E247-B013-E5592DD8D65F}" srcOrd="17" destOrd="0" presId="urn:microsoft.com/office/officeart/2005/8/layout/vList2"/>
    <dgm:cxn modelId="{C60C92EA-4FB3-B84D-B402-5920A8F2FA59}" type="presParOf" srcId="{2DB93FF1-E4B1-BB41-AA0E-E865C16BBAF2}" destId="{5F389BB5-2854-0B42-94B2-158E465753CF}" srcOrd="18" destOrd="0" presId="urn:microsoft.com/office/officeart/2005/8/layout/vList2"/>
    <dgm:cxn modelId="{09C37431-C3E1-C840-A9FE-9AEF55999A02}" type="presParOf" srcId="{2DB93FF1-E4B1-BB41-AA0E-E865C16BBAF2}" destId="{2E6A4432-90F2-2949-A84D-9F3FB40CFAF6}" srcOrd="19" destOrd="0" presId="urn:microsoft.com/office/officeart/2005/8/layout/vList2"/>
    <dgm:cxn modelId="{FDF49A9B-7508-4643-8D24-7DC30F6B6AE7}" type="presParOf" srcId="{2DB93FF1-E4B1-BB41-AA0E-E865C16BBAF2}" destId="{4E67F75A-9282-3847-98C2-3422809B8051}" srcOrd="2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B651BFF-90BF-43FC-ADB3-2BC459103AF5}"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794DEFAF-9B3F-4D48-AC1B-5A9DE16B4EC1}">
      <dgm:prSet/>
      <dgm:spPr/>
      <dgm:t>
        <a:bodyPr/>
        <a:lstStyle/>
        <a:p>
          <a:r>
            <a:rPr lang="en-US" b="0" i="0" dirty="0"/>
            <a:t>Null Safety</a:t>
          </a:r>
          <a:endParaRPr lang="en-US" dirty="0"/>
        </a:p>
      </dgm:t>
    </dgm:pt>
    <dgm:pt modelId="{CD09F4F6-5D80-4B00-9176-CA44F0B8D30C}" type="parTrans" cxnId="{A4FA09FB-9663-4E7D-A37B-EA2A4A98011D}">
      <dgm:prSet/>
      <dgm:spPr/>
      <dgm:t>
        <a:bodyPr/>
        <a:lstStyle/>
        <a:p>
          <a:endParaRPr lang="en-US"/>
        </a:p>
      </dgm:t>
    </dgm:pt>
    <dgm:pt modelId="{478C35D7-434A-49CC-8A1C-4AB9705C5B44}" type="sibTrans" cxnId="{A4FA09FB-9663-4E7D-A37B-EA2A4A98011D}">
      <dgm:prSet/>
      <dgm:spPr/>
      <dgm:t>
        <a:bodyPr/>
        <a:lstStyle/>
        <a:p>
          <a:endParaRPr lang="en-US"/>
        </a:p>
      </dgm:t>
    </dgm:pt>
    <dgm:pt modelId="{BF05E080-9A3E-40FE-8442-B0205B33BD78}">
      <dgm:prSet/>
      <dgm:spPr/>
      <dgm:t>
        <a:bodyPr/>
        <a:lstStyle/>
        <a:p>
          <a:r>
            <a:rPr lang="en-US" b="0" i="0" dirty="0"/>
            <a:t>Smart Casts</a:t>
          </a:r>
          <a:endParaRPr lang="en-US" dirty="0"/>
        </a:p>
      </dgm:t>
    </dgm:pt>
    <dgm:pt modelId="{55D1FA6F-1B20-4636-91A0-6420434C8874}" type="parTrans" cxnId="{5565205E-AF28-49B5-9C73-5707D3622781}">
      <dgm:prSet/>
      <dgm:spPr/>
      <dgm:t>
        <a:bodyPr/>
        <a:lstStyle/>
        <a:p>
          <a:endParaRPr lang="en-US"/>
        </a:p>
      </dgm:t>
    </dgm:pt>
    <dgm:pt modelId="{DF3E1EC5-6C03-4D64-AF78-1AE3CAA034B5}" type="sibTrans" cxnId="{5565205E-AF28-49B5-9C73-5707D3622781}">
      <dgm:prSet/>
      <dgm:spPr/>
      <dgm:t>
        <a:bodyPr/>
        <a:lstStyle/>
        <a:p>
          <a:endParaRPr lang="en-US"/>
        </a:p>
      </dgm:t>
    </dgm:pt>
    <dgm:pt modelId="{7A845C7E-17BE-49DA-B8B9-0CC02AF63428}">
      <dgm:prSet/>
      <dgm:spPr/>
      <dgm:t>
        <a:bodyPr/>
        <a:lstStyle/>
        <a:p>
          <a:r>
            <a:rPr lang="en-US" b="0" i="0" dirty="0"/>
            <a:t>Extension Functions</a:t>
          </a:r>
          <a:endParaRPr lang="en-US" dirty="0"/>
        </a:p>
      </dgm:t>
    </dgm:pt>
    <dgm:pt modelId="{8A8605C8-D00E-47D7-A5A6-EEC3CBB81BA6}" type="parTrans" cxnId="{140F07B3-37AC-441A-A31C-FF25C76155C0}">
      <dgm:prSet/>
      <dgm:spPr/>
      <dgm:t>
        <a:bodyPr/>
        <a:lstStyle/>
        <a:p>
          <a:endParaRPr lang="en-US"/>
        </a:p>
      </dgm:t>
    </dgm:pt>
    <dgm:pt modelId="{3B5D4B3D-74BD-46A6-BE9C-9D168234A211}" type="sibTrans" cxnId="{140F07B3-37AC-441A-A31C-FF25C76155C0}">
      <dgm:prSet/>
      <dgm:spPr/>
      <dgm:t>
        <a:bodyPr/>
        <a:lstStyle/>
        <a:p>
          <a:endParaRPr lang="en-US"/>
        </a:p>
      </dgm:t>
    </dgm:pt>
    <dgm:pt modelId="{B7C2F62A-5F59-4769-8246-97DC65091375}">
      <dgm:prSet/>
      <dgm:spPr/>
      <dgm:t>
        <a:bodyPr/>
        <a:lstStyle/>
        <a:p>
          <a:r>
            <a:rPr lang="en-US" b="0" i="0" dirty="0"/>
            <a:t>Data Classes</a:t>
          </a:r>
          <a:endParaRPr lang="en-US" dirty="0"/>
        </a:p>
      </dgm:t>
    </dgm:pt>
    <dgm:pt modelId="{45CF3C50-72B7-4E9D-9C58-71A4B563F4BE}" type="parTrans" cxnId="{CD587981-1447-4342-8310-B82E3B6448DF}">
      <dgm:prSet/>
      <dgm:spPr/>
      <dgm:t>
        <a:bodyPr/>
        <a:lstStyle/>
        <a:p>
          <a:endParaRPr lang="en-US"/>
        </a:p>
      </dgm:t>
    </dgm:pt>
    <dgm:pt modelId="{03D643D2-9647-40CC-ABDF-254A72AC6375}" type="sibTrans" cxnId="{CD587981-1447-4342-8310-B82E3B6448DF}">
      <dgm:prSet/>
      <dgm:spPr/>
      <dgm:t>
        <a:bodyPr/>
        <a:lstStyle/>
        <a:p>
          <a:endParaRPr lang="en-US"/>
        </a:p>
      </dgm:t>
    </dgm:pt>
    <dgm:pt modelId="{2C56A67D-FB02-4081-9CFF-E3AAF24421D1}">
      <dgm:prSet/>
      <dgm:spPr/>
      <dgm:t>
        <a:bodyPr/>
        <a:lstStyle/>
        <a:p>
          <a:r>
            <a:rPr lang="en-US" b="0" i="0" dirty="0"/>
            <a:t>Interoperability with Java</a:t>
          </a:r>
          <a:endParaRPr lang="en-US" dirty="0"/>
        </a:p>
      </dgm:t>
    </dgm:pt>
    <dgm:pt modelId="{C002CF1E-EB37-4508-B80B-396316AB9257}" type="parTrans" cxnId="{BB13D999-E105-4865-9169-001B829C5BD8}">
      <dgm:prSet/>
      <dgm:spPr/>
      <dgm:t>
        <a:bodyPr/>
        <a:lstStyle/>
        <a:p>
          <a:endParaRPr lang="en-US"/>
        </a:p>
      </dgm:t>
    </dgm:pt>
    <dgm:pt modelId="{49B5D667-B977-4C46-995F-E20F45785A89}" type="sibTrans" cxnId="{BB13D999-E105-4865-9169-001B829C5BD8}">
      <dgm:prSet/>
      <dgm:spPr/>
      <dgm:t>
        <a:bodyPr/>
        <a:lstStyle/>
        <a:p>
          <a:endParaRPr lang="en-US"/>
        </a:p>
      </dgm:t>
    </dgm:pt>
    <dgm:pt modelId="{C365C438-56CC-D142-8A87-A4C624111FC0}" type="pres">
      <dgm:prSet presAssocID="{5B651BFF-90BF-43FC-ADB3-2BC459103AF5}" presName="vert0" presStyleCnt="0">
        <dgm:presLayoutVars>
          <dgm:dir/>
          <dgm:animOne val="branch"/>
          <dgm:animLvl val="lvl"/>
        </dgm:presLayoutVars>
      </dgm:prSet>
      <dgm:spPr/>
    </dgm:pt>
    <dgm:pt modelId="{90E3F92C-ADC9-4E45-BC11-2A65833E28DE}" type="pres">
      <dgm:prSet presAssocID="{794DEFAF-9B3F-4D48-AC1B-5A9DE16B4EC1}" presName="thickLine" presStyleLbl="alignNode1" presStyleIdx="0" presStyleCnt="5"/>
      <dgm:spPr/>
    </dgm:pt>
    <dgm:pt modelId="{CE82A94C-B6AC-C64B-BAE4-D4A9D30FA414}" type="pres">
      <dgm:prSet presAssocID="{794DEFAF-9B3F-4D48-AC1B-5A9DE16B4EC1}" presName="horz1" presStyleCnt="0"/>
      <dgm:spPr/>
    </dgm:pt>
    <dgm:pt modelId="{2B847C58-1858-6845-9538-33343DF72699}" type="pres">
      <dgm:prSet presAssocID="{794DEFAF-9B3F-4D48-AC1B-5A9DE16B4EC1}" presName="tx1" presStyleLbl="revTx" presStyleIdx="0" presStyleCnt="5"/>
      <dgm:spPr/>
    </dgm:pt>
    <dgm:pt modelId="{CD2250AD-9D43-DA4A-A4AC-1CC80DB81F76}" type="pres">
      <dgm:prSet presAssocID="{794DEFAF-9B3F-4D48-AC1B-5A9DE16B4EC1}" presName="vert1" presStyleCnt="0"/>
      <dgm:spPr/>
    </dgm:pt>
    <dgm:pt modelId="{51C683D0-E241-A74D-9CCB-86125AB7C808}" type="pres">
      <dgm:prSet presAssocID="{BF05E080-9A3E-40FE-8442-B0205B33BD78}" presName="thickLine" presStyleLbl="alignNode1" presStyleIdx="1" presStyleCnt="5"/>
      <dgm:spPr/>
    </dgm:pt>
    <dgm:pt modelId="{A5C7CE05-8FB5-E543-A47C-040E5CB04F64}" type="pres">
      <dgm:prSet presAssocID="{BF05E080-9A3E-40FE-8442-B0205B33BD78}" presName="horz1" presStyleCnt="0"/>
      <dgm:spPr/>
    </dgm:pt>
    <dgm:pt modelId="{28B50D46-A6C1-B64C-A099-1FF8F265BC4F}" type="pres">
      <dgm:prSet presAssocID="{BF05E080-9A3E-40FE-8442-B0205B33BD78}" presName="tx1" presStyleLbl="revTx" presStyleIdx="1" presStyleCnt="5"/>
      <dgm:spPr/>
    </dgm:pt>
    <dgm:pt modelId="{6817A75E-896B-E844-9504-A16ECF3A0FBA}" type="pres">
      <dgm:prSet presAssocID="{BF05E080-9A3E-40FE-8442-B0205B33BD78}" presName="vert1" presStyleCnt="0"/>
      <dgm:spPr/>
    </dgm:pt>
    <dgm:pt modelId="{1F8B0839-BB68-4843-BFA7-92D088BADB93}" type="pres">
      <dgm:prSet presAssocID="{7A845C7E-17BE-49DA-B8B9-0CC02AF63428}" presName="thickLine" presStyleLbl="alignNode1" presStyleIdx="2" presStyleCnt="5"/>
      <dgm:spPr/>
    </dgm:pt>
    <dgm:pt modelId="{8A94975A-E232-AB42-8B0D-F01A6D287974}" type="pres">
      <dgm:prSet presAssocID="{7A845C7E-17BE-49DA-B8B9-0CC02AF63428}" presName="horz1" presStyleCnt="0"/>
      <dgm:spPr/>
    </dgm:pt>
    <dgm:pt modelId="{EAAD7B91-1BC3-1644-9413-9E624DE34530}" type="pres">
      <dgm:prSet presAssocID="{7A845C7E-17BE-49DA-B8B9-0CC02AF63428}" presName="tx1" presStyleLbl="revTx" presStyleIdx="2" presStyleCnt="5"/>
      <dgm:spPr/>
    </dgm:pt>
    <dgm:pt modelId="{85B6A09F-562B-9F4D-9961-29163ABAA48E}" type="pres">
      <dgm:prSet presAssocID="{7A845C7E-17BE-49DA-B8B9-0CC02AF63428}" presName="vert1" presStyleCnt="0"/>
      <dgm:spPr/>
    </dgm:pt>
    <dgm:pt modelId="{B93BBDB6-7FA7-CB46-93CF-17D584D3A45E}" type="pres">
      <dgm:prSet presAssocID="{B7C2F62A-5F59-4769-8246-97DC65091375}" presName="thickLine" presStyleLbl="alignNode1" presStyleIdx="3" presStyleCnt="5"/>
      <dgm:spPr/>
    </dgm:pt>
    <dgm:pt modelId="{51E64135-FBE0-2741-8744-D911048DB06E}" type="pres">
      <dgm:prSet presAssocID="{B7C2F62A-5F59-4769-8246-97DC65091375}" presName="horz1" presStyleCnt="0"/>
      <dgm:spPr/>
    </dgm:pt>
    <dgm:pt modelId="{860BB429-2AAF-C44E-AF30-E24695F58832}" type="pres">
      <dgm:prSet presAssocID="{B7C2F62A-5F59-4769-8246-97DC65091375}" presName="tx1" presStyleLbl="revTx" presStyleIdx="3" presStyleCnt="5"/>
      <dgm:spPr/>
    </dgm:pt>
    <dgm:pt modelId="{B1012472-CD06-F743-8778-87B6D4D4DEBA}" type="pres">
      <dgm:prSet presAssocID="{B7C2F62A-5F59-4769-8246-97DC65091375}" presName="vert1" presStyleCnt="0"/>
      <dgm:spPr/>
    </dgm:pt>
    <dgm:pt modelId="{57FAEED1-BC95-A44B-A69F-DCA4EA0F18BF}" type="pres">
      <dgm:prSet presAssocID="{2C56A67D-FB02-4081-9CFF-E3AAF24421D1}" presName="thickLine" presStyleLbl="alignNode1" presStyleIdx="4" presStyleCnt="5"/>
      <dgm:spPr/>
    </dgm:pt>
    <dgm:pt modelId="{F89F7EA7-2B6B-9143-BB8B-8246C41F852F}" type="pres">
      <dgm:prSet presAssocID="{2C56A67D-FB02-4081-9CFF-E3AAF24421D1}" presName="horz1" presStyleCnt="0"/>
      <dgm:spPr/>
    </dgm:pt>
    <dgm:pt modelId="{12466775-13CA-7E48-9F11-1E21E1FA992B}" type="pres">
      <dgm:prSet presAssocID="{2C56A67D-FB02-4081-9CFF-E3AAF24421D1}" presName="tx1" presStyleLbl="revTx" presStyleIdx="4" presStyleCnt="5"/>
      <dgm:spPr/>
    </dgm:pt>
    <dgm:pt modelId="{D6CD1F2E-2907-2545-BB7D-B0F6226C924B}" type="pres">
      <dgm:prSet presAssocID="{2C56A67D-FB02-4081-9CFF-E3AAF24421D1}" presName="vert1" presStyleCnt="0"/>
      <dgm:spPr/>
    </dgm:pt>
  </dgm:ptLst>
  <dgm:cxnLst>
    <dgm:cxn modelId="{C4511930-5ED5-4045-982F-D4CE3C094190}" type="presOf" srcId="{BF05E080-9A3E-40FE-8442-B0205B33BD78}" destId="{28B50D46-A6C1-B64C-A099-1FF8F265BC4F}" srcOrd="0" destOrd="0" presId="urn:microsoft.com/office/officeart/2008/layout/LinedList"/>
    <dgm:cxn modelId="{19AF3451-A3AC-E44C-9928-712A5F6F733A}" type="presOf" srcId="{7A845C7E-17BE-49DA-B8B9-0CC02AF63428}" destId="{EAAD7B91-1BC3-1644-9413-9E624DE34530}" srcOrd="0" destOrd="0" presId="urn:microsoft.com/office/officeart/2008/layout/LinedList"/>
    <dgm:cxn modelId="{5565205E-AF28-49B5-9C73-5707D3622781}" srcId="{5B651BFF-90BF-43FC-ADB3-2BC459103AF5}" destId="{BF05E080-9A3E-40FE-8442-B0205B33BD78}" srcOrd="1" destOrd="0" parTransId="{55D1FA6F-1B20-4636-91A0-6420434C8874}" sibTransId="{DF3E1EC5-6C03-4D64-AF78-1AE3CAA034B5}"/>
    <dgm:cxn modelId="{75F4706D-5978-D742-A3D8-E1D4757007A6}" type="presOf" srcId="{B7C2F62A-5F59-4769-8246-97DC65091375}" destId="{860BB429-2AAF-C44E-AF30-E24695F58832}" srcOrd="0" destOrd="0" presId="urn:microsoft.com/office/officeart/2008/layout/LinedList"/>
    <dgm:cxn modelId="{1FAC7771-E0E1-0B44-A1BF-181DF8F4E139}" type="presOf" srcId="{794DEFAF-9B3F-4D48-AC1B-5A9DE16B4EC1}" destId="{2B847C58-1858-6845-9538-33343DF72699}" srcOrd="0" destOrd="0" presId="urn:microsoft.com/office/officeart/2008/layout/LinedList"/>
    <dgm:cxn modelId="{CD587981-1447-4342-8310-B82E3B6448DF}" srcId="{5B651BFF-90BF-43FC-ADB3-2BC459103AF5}" destId="{B7C2F62A-5F59-4769-8246-97DC65091375}" srcOrd="3" destOrd="0" parTransId="{45CF3C50-72B7-4E9D-9C58-71A4B563F4BE}" sibTransId="{03D643D2-9647-40CC-ABDF-254A72AC6375}"/>
    <dgm:cxn modelId="{BB13D999-E105-4865-9169-001B829C5BD8}" srcId="{5B651BFF-90BF-43FC-ADB3-2BC459103AF5}" destId="{2C56A67D-FB02-4081-9CFF-E3AAF24421D1}" srcOrd="4" destOrd="0" parTransId="{C002CF1E-EB37-4508-B80B-396316AB9257}" sibTransId="{49B5D667-B977-4C46-995F-E20F45785A89}"/>
    <dgm:cxn modelId="{140F07B3-37AC-441A-A31C-FF25C76155C0}" srcId="{5B651BFF-90BF-43FC-ADB3-2BC459103AF5}" destId="{7A845C7E-17BE-49DA-B8B9-0CC02AF63428}" srcOrd="2" destOrd="0" parTransId="{8A8605C8-D00E-47D7-A5A6-EEC3CBB81BA6}" sibTransId="{3B5D4B3D-74BD-46A6-BE9C-9D168234A211}"/>
    <dgm:cxn modelId="{AA8474EC-B7B5-7241-A698-ED90C3756E7F}" type="presOf" srcId="{5B651BFF-90BF-43FC-ADB3-2BC459103AF5}" destId="{C365C438-56CC-D142-8A87-A4C624111FC0}" srcOrd="0" destOrd="0" presId="urn:microsoft.com/office/officeart/2008/layout/LinedList"/>
    <dgm:cxn modelId="{721EB8F4-0284-E847-8780-F7591B169DCE}" type="presOf" srcId="{2C56A67D-FB02-4081-9CFF-E3AAF24421D1}" destId="{12466775-13CA-7E48-9F11-1E21E1FA992B}" srcOrd="0" destOrd="0" presId="urn:microsoft.com/office/officeart/2008/layout/LinedList"/>
    <dgm:cxn modelId="{A4FA09FB-9663-4E7D-A37B-EA2A4A98011D}" srcId="{5B651BFF-90BF-43FC-ADB3-2BC459103AF5}" destId="{794DEFAF-9B3F-4D48-AC1B-5A9DE16B4EC1}" srcOrd="0" destOrd="0" parTransId="{CD09F4F6-5D80-4B00-9176-CA44F0B8D30C}" sibTransId="{478C35D7-434A-49CC-8A1C-4AB9705C5B44}"/>
    <dgm:cxn modelId="{D264A307-5DFD-6248-8D1F-93BB975E8C0A}" type="presParOf" srcId="{C365C438-56CC-D142-8A87-A4C624111FC0}" destId="{90E3F92C-ADC9-4E45-BC11-2A65833E28DE}" srcOrd="0" destOrd="0" presId="urn:microsoft.com/office/officeart/2008/layout/LinedList"/>
    <dgm:cxn modelId="{F6F213D3-F288-E243-A496-0A6BB5CCC501}" type="presParOf" srcId="{C365C438-56CC-D142-8A87-A4C624111FC0}" destId="{CE82A94C-B6AC-C64B-BAE4-D4A9D30FA414}" srcOrd="1" destOrd="0" presId="urn:microsoft.com/office/officeart/2008/layout/LinedList"/>
    <dgm:cxn modelId="{95A394D3-94E6-6E4E-9230-4FD661D3C1BF}" type="presParOf" srcId="{CE82A94C-B6AC-C64B-BAE4-D4A9D30FA414}" destId="{2B847C58-1858-6845-9538-33343DF72699}" srcOrd="0" destOrd="0" presId="urn:microsoft.com/office/officeart/2008/layout/LinedList"/>
    <dgm:cxn modelId="{293B9E33-6C38-7A43-A4C0-D57BFB9981D3}" type="presParOf" srcId="{CE82A94C-B6AC-C64B-BAE4-D4A9D30FA414}" destId="{CD2250AD-9D43-DA4A-A4AC-1CC80DB81F76}" srcOrd="1" destOrd="0" presId="urn:microsoft.com/office/officeart/2008/layout/LinedList"/>
    <dgm:cxn modelId="{D1D9053C-2E4E-3E47-A335-2524CCB1F971}" type="presParOf" srcId="{C365C438-56CC-D142-8A87-A4C624111FC0}" destId="{51C683D0-E241-A74D-9CCB-86125AB7C808}" srcOrd="2" destOrd="0" presId="urn:microsoft.com/office/officeart/2008/layout/LinedList"/>
    <dgm:cxn modelId="{8BE7456A-B412-6E4B-BDDE-DE23903E780C}" type="presParOf" srcId="{C365C438-56CC-D142-8A87-A4C624111FC0}" destId="{A5C7CE05-8FB5-E543-A47C-040E5CB04F64}" srcOrd="3" destOrd="0" presId="urn:microsoft.com/office/officeart/2008/layout/LinedList"/>
    <dgm:cxn modelId="{AAEEE716-8D37-8E40-8AB9-2C6F0CA1DF8E}" type="presParOf" srcId="{A5C7CE05-8FB5-E543-A47C-040E5CB04F64}" destId="{28B50D46-A6C1-B64C-A099-1FF8F265BC4F}" srcOrd="0" destOrd="0" presId="urn:microsoft.com/office/officeart/2008/layout/LinedList"/>
    <dgm:cxn modelId="{7E830D29-9AA3-3C43-8578-E1B4AAF8CB78}" type="presParOf" srcId="{A5C7CE05-8FB5-E543-A47C-040E5CB04F64}" destId="{6817A75E-896B-E844-9504-A16ECF3A0FBA}" srcOrd="1" destOrd="0" presId="urn:microsoft.com/office/officeart/2008/layout/LinedList"/>
    <dgm:cxn modelId="{284B2A50-671F-0E4B-ADCE-F34282E0C599}" type="presParOf" srcId="{C365C438-56CC-D142-8A87-A4C624111FC0}" destId="{1F8B0839-BB68-4843-BFA7-92D088BADB93}" srcOrd="4" destOrd="0" presId="urn:microsoft.com/office/officeart/2008/layout/LinedList"/>
    <dgm:cxn modelId="{406BFCD5-3C6C-FA46-B038-62F3DED5B243}" type="presParOf" srcId="{C365C438-56CC-D142-8A87-A4C624111FC0}" destId="{8A94975A-E232-AB42-8B0D-F01A6D287974}" srcOrd="5" destOrd="0" presId="urn:microsoft.com/office/officeart/2008/layout/LinedList"/>
    <dgm:cxn modelId="{6E3931D6-4311-B944-9D30-BB6C20CACEEF}" type="presParOf" srcId="{8A94975A-E232-AB42-8B0D-F01A6D287974}" destId="{EAAD7B91-1BC3-1644-9413-9E624DE34530}" srcOrd="0" destOrd="0" presId="urn:microsoft.com/office/officeart/2008/layout/LinedList"/>
    <dgm:cxn modelId="{5C106AEE-ECF7-174D-A0C8-835F0EA27FF7}" type="presParOf" srcId="{8A94975A-E232-AB42-8B0D-F01A6D287974}" destId="{85B6A09F-562B-9F4D-9961-29163ABAA48E}" srcOrd="1" destOrd="0" presId="urn:microsoft.com/office/officeart/2008/layout/LinedList"/>
    <dgm:cxn modelId="{E5E0E829-0069-044F-B08D-31D694AF349E}" type="presParOf" srcId="{C365C438-56CC-D142-8A87-A4C624111FC0}" destId="{B93BBDB6-7FA7-CB46-93CF-17D584D3A45E}" srcOrd="6" destOrd="0" presId="urn:microsoft.com/office/officeart/2008/layout/LinedList"/>
    <dgm:cxn modelId="{6ADB6ECF-81C1-4E44-9D0B-16F7D82BE06D}" type="presParOf" srcId="{C365C438-56CC-D142-8A87-A4C624111FC0}" destId="{51E64135-FBE0-2741-8744-D911048DB06E}" srcOrd="7" destOrd="0" presId="urn:microsoft.com/office/officeart/2008/layout/LinedList"/>
    <dgm:cxn modelId="{DFBDCCD0-B91B-CA43-A93B-830B050F9B78}" type="presParOf" srcId="{51E64135-FBE0-2741-8744-D911048DB06E}" destId="{860BB429-2AAF-C44E-AF30-E24695F58832}" srcOrd="0" destOrd="0" presId="urn:microsoft.com/office/officeart/2008/layout/LinedList"/>
    <dgm:cxn modelId="{7984B04A-0227-D149-A299-F8431D50B7B2}" type="presParOf" srcId="{51E64135-FBE0-2741-8744-D911048DB06E}" destId="{B1012472-CD06-F743-8778-87B6D4D4DEBA}" srcOrd="1" destOrd="0" presId="urn:microsoft.com/office/officeart/2008/layout/LinedList"/>
    <dgm:cxn modelId="{C4308E6C-0588-C34A-B641-15945086FC30}" type="presParOf" srcId="{C365C438-56CC-D142-8A87-A4C624111FC0}" destId="{57FAEED1-BC95-A44B-A69F-DCA4EA0F18BF}" srcOrd="8" destOrd="0" presId="urn:microsoft.com/office/officeart/2008/layout/LinedList"/>
    <dgm:cxn modelId="{66ADBAA1-5778-B248-8D61-F922F643751F}" type="presParOf" srcId="{C365C438-56CC-D142-8A87-A4C624111FC0}" destId="{F89F7EA7-2B6B-9143-BB8B-8246C41F852F}" srcOrd="9" destOrd="0" presId="urn:microsoft.com/office/officeart/2008/layout/LinedList"/>
    <dgm:cxn modelId="{D51996CF-80D3-4445-A639-BAF4F851F273}" type="presParOf" srcId="{F89F7EA7-2B6B-9143-BB8B-8246C41F852F}" destId="{12466775-13CA-7E48-9F11-1E21E1FA992B}" srcOrd="0" destOrd="0" presId="urn:microsoft.com/office/officeart/2008/layout/LinedList"/>
    <dgm:cxn modelId="{DF59A9D7-2E5B-694E-979B-F1FCB36C9ECD}" type="presParOf" srcId="{F89F7EA7-2B6B-9143-BB8B-8246C41F852F}" destId="{D6CD1F2E-2907-2545-BB7D-B0F6226C924B}"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AB1853-CA03-B747-A136-B4C8913E17E1}">
      <dsp:nvSpPr>
        <dsp:cNvPr id="0" name=""/>
        <dsp:cNvSpPr/>
      </dsp:nvSpPr>
      <dsp:spPr>
        <a:xfrm>
          <a:off x="0" y="141556"/>
          <a:ext cx="9532351" cy="3118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i="0" kern="1200" dirty="0"/>
            <a:t>Key Features</a:t>
          </a:r>
          <a:endParaRPr lang="en-US" sz="1300" kern="1200" dirty="0"/>
        </a:p>
      </dsp:txBody>
      <dsp:txXfrm>
        <a:off x="15221" y="156777"/>
        <a:ext cx="9501909" cy="281363"/>
      </dsp:txXfrm>
    </dsp:sp>
    <dsp:sp modelId="{544AA3A0-02D6-CB48-B4CA-74A8F40B2FFB}">
      <dsp:nvSpPr>
        <dsp:cNvPr id="0" name=""/>
        <dsp:cNvSpPr/>
      </dsp:nvSpPr>
      <dsp:spPr>
        <a:xfrm>
          <a:off x="0" y="490801"/>
          <a:ext cx="9532351" cy="3118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i="0" kern="1200" dirty="0"/>
            <a:t>Names, Binding, and Scopes </a:t>
          </a:r>
          <a:endParaRPr lang="en-US" sz="1300" kern="1200" dirty="0"/>
        </a:p>
      </dsp:txBody>
      <dsp:txXfrm>
        <a:off x="15221" y="506022"/>
        <a:ext cx="9501909" cy="281363"/>
      </dsp:txXfrm>
    </dsp:sp>
    <dsp:sp modelId="{BBE80FF9-B2DB-7A4A-BF04-A1B4D7D6E886}">
      <dsp:nvSpPr>
        <dsp:cNvPr id="0" name=""/>
        <dsp:cNvSpPr/>
      </dsp:nvSpPr>
      <dsp:spPr>
        <a:xfrm>
          <a:off x="0" y="840046"/>
          <a:ext cx="9532351" cy="3118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i="0" kern="1200" dirty="0"/>
            <a:t>Data Types</a:t>
          </a:r>
          <a:endParaRPr lang="en-US" sz="1300" kern="1200" dirty="0"/>
        </a:p>
      </dsp:txBody>
      <dsp:txXfrm>
        <a:off x="15221" y="855267"/>
        <a:ext cx="9501909" cy="281363"/>
      </dsp:txXfrm>
    </dsp:sp>
    <dsp:sp modelId="{282C5B63-8393-B14D-8593-019DCFE68B16}">
      <dsp:nvSpPr>
        <dsp:cNvPr id="0" name=""/>
        <dsp:cNvSpPr/>
      </dsp:nvSpPr>
      <dsp:spPr>
        <a:xfrm>
          <a:off x="0" y="1202005"/>
          <a:ext cx="9532351" cy="3118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i="0" kern="1200" dirty="0"/>
            <a:t>Expressions and Assignment Statements </a:t>
          </a:r>
          <a:endParaRPr lang="en-US" sz="1300" kern="1200" dirty="0"/>
        </a:p>
      </dsp:txBody>
      <dsp:txXfrm>
        <a:off x="15221" y="1217226"/>
        <a:ext cx="9501909" cy="281363"/>
      </dsp:txXfrm>
    </dsp:sp>
    <dsp:sp modelId="{3E654CF6-725E-A947-A420-A56660C6E14E}">
      <dsp:nvSpPr>
        <dsp:cNvPr id="0" name=""/>
        <dsp:cNvSpPr/>
      </dsp:nvSpPr>
      <dsp:spPr>
        <a:xfrm>
          <a:off x="0" y="1538536"/>
          <a:ext cx="9532351" cy="3118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i="0" kern="1200" dirty="0"/>
            <a:t>Support to OO Programming </a:t>
          </a:r>
          <a:endParaRPr lang="en-US" sz="1300" kern="1200" dirty="0"/>
        </a:p>
      </dsp:txBody>
      <dsp:txXfrm>
        <a:off x="15221" y="1553757"/>
        <a:ext cx="9501909" cy="281363"/>
      </dsp:txXfrm>
    </dsp:sp>
    <dsp:sp modelId="{6684A774-77B0-A24F-92D0-C1C08BF057CE}">
      <dsp:nvSpPr>
        <dsp:cNvPr id="0" name=""/>
        <dsp:cNvSpPr/>
      </dsp:nvSpPr>
      <dsp:spPr>
        <a:xfrm>
          <a:off x="0" y="1887781"/>
          <a:ext cx="9532351" cy="3118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i="0" kern="1200" dirty="0"/>
            <a:t>Exception Handling and Event Handling</a:t>
          </a:r>
          <a:endParaRPr lang="en-US" sz="1300" kern="1200" dirty="0"/>
        </a:p>
      </dsp:txBody>
      <dsp:txXfrm>
        <a:off x="15221" y="1903002"/>
        <a:ext cx="9501909" cy="281363"/>
      </dsp:txXfrm>
    </dsp:sp>
    <dsp:sp modelId="{9449773E-7964-174A-B657-2A3DF51D6838}">
      <dsp:nvSpPr>
        <dsp:cNvPr id="0" name=""/>
        <dsp:cNvSpPr/>
      </dsp:nvSpPr>
      <dsp:spPr>
        <a:xfrm>
          <a:off x="0" y="2237026"/>
          <a:ext cx="9532351" cy="3118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i="0" kern="1200" dirty="0"/>
            <a:t>Functional Programming </a:t>
          </a:r>
          <a:endParaRPr lang="en-US" sz="1300" kern="1200" dirty="0"/>
        </a:p>
      </dsp:txBody>
      <dsp:txXfrm>
        <a:off x="15221" y="2252247"/>
        <a:ext cx="9501909" cy="281363"/>
      </dsp:txXfrm>
    </dsp:sp>
    <dsp:sp modelId="{326A593C-88A8-5842-AA42-A1F0DFB7E115}">
      <dsp:nvSpPr>
        <dsp:cNvPr id="0" name=""/>
        <dsp:cNvSpPr/>
      </dsp:nvSpPr>
      <dsp:spPr>
        <a:xfrm>
          <a:off x="0" y="2586271"/>
          <a:ext cx="9532351" cy="3118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i="0" kern="1200" dirty="0"/>
            <a:t>Null Safety and Interoperability with Java</a:t>
          </a:r>
          <a:endParaRPr lang="en-US" sz="1300" kern="1200" dirty="0"/>
        </a:p>
      </dsp:txBody>
      <dsp:txXfrm>
        <a:off x="15221" y="2601492"/>
        <a:ext cx="9501909" cy="281363"/>
      </dsp:txXfrm>
    </dsp:sp>
    <dsp:sp modelId="{D2777D50-FD6F-4A43-84A0-80C83664E401}">
      <dsp:nvSpPr>
        <dsp:cNvPr id="0" name=""/>
        <dsp:cNvSpPr/>
      </dsp:nvSpPr>
      <dsp:spPr>
        <a:xfrm>
          <a:off x="0" y="2935516"/>
          <a:ext cx="9532351" cy="3118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i="0" kern="1200" dirty="0"/>
            <a:t>Concurrency</a:t>
          </a:r>
          <a:endParaRPr lang="en-US" sz="1300" b="1" kern="1200" dirty="0"/>
        </a:p>
      </dsp:txBody>
      <dsp:txXfrm>
        <a:off x="15221" y="2950737"/>
        <a:ext cx="9501909" cy="281363"/>
      </dsp:txXfrm>
    </dsp:sp>
    <dsp:sp modelId="{5F389BB5-2854-0B42-94B2-158E465753CF}">
      <dsp:nvSpPr>
        <dsp:cNvPr id="0" name=""/>
        <dsp:cNvSpPr/>
      </dsp:nvSpPr>
      <dsp:spPr>
        <a:xfrm>
          <a:off x="0" y="3284761"/>
          <a:ext cx="9532351" cy="3118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i="0" kern="1200" dirty="0"/>
            <a:t>Smart-Cast and Data Class</a:t>
          </a:r>
          <a:endParaRPr lang="en-US" sz="1300" kern="1200" dirty="0"/>
        </a:p>
      </dsp:txBody>
      <dsp:txXfrm>
        <a:off x="15221" y="3299982"/>
        <a:ext cx="9501909" cy="281363"/>
      </dsp:txXfrm>
    </dsp:sp>
    <dsp:sp modelId="{4E67F75A-9282-3847-98C2-3422809B8051}">
      <dsp:nvSpPr>
        <dsp:cNvPr id="0" name=""/>
        <dsp:cNvSpPr/>
      </dsp:nvSpPr>
      <dsp:spPr>
        <a:xfrm>
          <a:off x="0" y="3634006"/>
          <a:ext cx="9532351" cy="3118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kern="1200" dirty="0"/>
            <a:t>Conclusion</a:t>
          </a:r>
          <a:endParaRPr lang="en-US" sz="1300" kern="1200" dirty="0"/>
        </a:p>
      </dsp:txBody>
      <dsp:txXfrm>
        <a:off x="15221" y="3649227"/>
        <a:ext cx="9501909" cy="2813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E3F92C-ADC9-4E45-BC11-2A65833E28DE}">
      <dsp:nvSpPr>
        <dsp:cNvPr id="0" name=""/>
        <dsp:cNvSpPr/>
      </dsp:nvSpPr>
      <dsp:spPr>
        <a:xfrm>
          <a:off x="0" y="53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847C58-1858-6845-9538-33343DF72699}">
      <dsp:nvSpPr>
        <dsp:cNvPr id="0" name=""/>
        <dsp:cNvSpPr/>
      </dsp:nvSpPr>
      <dsp:spPr>
        <a:xfrm>
          <a:off x="0" y="53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b="0" i="0" kern="1200" dirty="0"/>
            <a:t>Null Safety</a:t>
          </a:r>
          <a:endParaRPr lang="en-US" sz="4000" kern="1200" dirty="0"/>
        </a:p>
      </dsp:txBody>
      <dsp:txXfrm>
        <a:off x="0" y="531"/>
        <a:ext cx="10515600" cy="870055"/>
      </dsp:txXfrm>
    </dsp:sp>
    <dsp:sp modelId="{51C683D0-E241-A74D-9CCB-86125AB7C808}">
      <dsp:nvSpPr>
        <dsp:cNvPr id="0" name=""/>
        <dsp:cNvSpPr/>
      </dsp:nvSpPr>
      <dsp:spPr>
        <a:xfrm>
          <a:off x="0" y="87058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B50D46-A6C1-B64C-A099-1FF8F265BC4F}">
      <dsp:nvSpPr>
        <dsp:cNvPr id="0" name=""/>
        <dsp:cNvSpPr/>
      </dsp:nvSpPr>
      <dsp:spPr>
        <a:xfrm>
          <a:off x="0" y="87058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b="0" i="0" kern="1200" dirty="0"/>
            <a:t>Smart Casts</a:t>
          </a:r>
          <a:endParaRPr lang="en-US" sz="4000" kern="1200" dirty="0"/>
        </a:p>
      </dsp:txBody>
      <dsp:txXfrm>
        <a:off x="0" y="870586"/>
        <a:ext cx="10515600" cy="870055"/>
      </dsp:txXfrm>
    </dsp:sp>
    <dsp:sp modelId="{1F8B0839-BB68-4843-BFA7-92D088BADB93}">
      <dsp:nvSpPr>
        <dsp:cNvPr id="0" name=""/>
        <dsp:cNvSpPr/>
      </dsp:nvSpPr>
      <dsp:spPr>
        <a:xfrm>
          <a:off x="0" y="174064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AAD7B91-1BC3-1644-9413-9E624DE34530}">
      <dsp:nvSpPr>
        <dsp:cNvPr id="0" name=""/>
        <dsp:cNvSpPr/>
      </dsp:nvSpPr>
      <dsp:spPr>
        <a:xfrm>
          <a:off x="0" y="174064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b="0" i="0" kern="1200" dirty="0"/>
            <a:t>Extension Functions</a:t>
          </a:r>
          <a:endParaRPr lang="en-US" sz="4000" kern="1200" dirty="0"/>
        </a:p>
      </dsp:txBody>
      <dsp:txXfrm>
        <a:off x="0" y="1740641"/>
        <a:ext cx="10515600" cy="870055"/>
      </dsp:txXfrm>
    </dsp:sp>
    <dsp:sp modelId="{B93BBDB6-7FA7-CB46-93CF-17D584D3A45E}">
      <dsp:nvSpPr>
        <dsp:cNvPr id="0" name=""/>
        <dsp:cNvSpPr/>
      </dsp:nvSpPr>
      <dsp:spPr>
        <a:xfrm>
          <a:off x="0" y="261069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0BB429-2AAF-C44E-AF30-E24695F58832}">
      <dsp:nvSpPr>
        <dsp:cNvPr id="0" name=""/>
        <dsp:cNvSpPr/>
      </dsp:nvSpPr>
      <dsp:spPr>
        <a:xfrm>
          <a:off x="0" y="261069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b="0" i="0" kern="1200" dirty="0"/>
            <a:t>Data Classes</a:t>
          </a:r>
          <a:endParaRPr lang="en-US" sz="4000" kern="1200" dirty="0"/>
        </a:p>
      </dsp:txBody>
      <dsp:txXfrm>
        <a:off x="0" y="2610696"/>
        <a:ext cx="10515600" cy="870055"/>
      </dsp:txXfrm>
    </dsp:sp>
    <dsp:sp modelId="{57FAEED1-BC95-A44B-A69F-DCA4EA0F18BF}">
      <dsp:nvSpPr>
        <dsp:cNvPr id="0" name=""/>
        <dsp:cNvSpPr/>
      </dsp:nvSpPr>
      <dsp:spPr>
        <a:xfrm>
          <a:off x="0" y="348075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466775-13CA-7E48-9F11-1E21E1FA992B}">
      <dsp:nvSpPr>
        <dsp:cNvPr id="0" name=""/>
        <dsp:cNvSpPr/>
      </dsp:nvSpPr>
      <dsp:spPr>
        <a:xfrm>
          <a:off x="0" y="348075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b="0" i="0" kern="1200" dirty="0"/>
            <a:t>Interoperability with Java</a:t>
          </a:r>
          <a:endParaRPr lang="en-US" sz="4000" kern="1200" dirty="0"/>
        </a:p>
      </dsp:txBody>
      <dsp:txXfrm>
        <a:off x="0" y="3480751"/>
        <a:ext cx="10515600" cy="87005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jpeg>
</file>

<file path=ppt/media/image3.jpeg>
</file>

<file path=ppt/media/image4.png>
</file>

<file path=ppt/media/image5.png>
</file>

<file path=ppt/media/image6.jp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8F181-8DB8-94CA-D123-B7926B7A12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AFCC4E1-78A2-7E40-9E6D-16D19B554B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F18624-4458-0B8B-9B0E-1471B7BF3E5B}"/>
              </a:ext>
            </a:extLst>
          </p:cNvPr>
          <p:cNvSpPr>
            <a:spLocks noGrp="1"/>
          </p:cNvSpPr>
          <p:nvPr>
            <p:ph type="dt" sz="half" idx="10"/>
          </p:nvPr>
        </p:nvSpPr>
        <p:spPr/>
        <p:txBody>
          <a:bodyPr/>
          <a:lstStyle/>
          <a:p>
            <a:pPr algn="r"/>
            <a:fld id="{3F9AFA87-1417-4992-ABD9-27C3BC8CC883}" type="datetimeFigureOut">
              <a:rPr lang="en-US" smtClean="0"/>
              <a:pPr algn="r"/>
              <a:t>11/28/23</a:t>
            </a:fld>
            <a:endParaRPr lang="en-US"/>
          </a:p>
        </p:txBody>
      </p:sp>
      <p:sp>
        <p:nvSpPr>
          <p:cNvPr id="5" name="Footer Placeholder 4">
            <a:extLst>
              <a:ext uri="{FF2B5EF4-FFF2-40B4-BE49-F238E27FC236}">
                <a16:creationId xmlns:a16="http://schemas.microsoft.com/office/drawing/2014/main" id="{600728AA-CBBD-FFB6-283D-9691B0360C92}"/>
              </a:ext>
            </a:extLst>
          </p:cNvPr>
          <p:cNvSpPr>
            <a:spLocks noGrp="1"/>
          </p:cNvSpPr>
          <p:nvPr>
            <p:ph type="ftr" sz="quarter" idx="11"/>
          </p:nvPr>
        </p:nvSpPr>
        <p:spPr/>
        <p:txBody>
          <a:bodyPr/>
          <a:lstStyle/>
          <a:p>
            <a:endParaRPr lang="en-US" sz="1000"/>
          </a:p>
        </p:txBody>
      </p:sp>
      <p:sp>
        <p:nvSpPr>
          <p:cNvPr id="6" name="Slide Number Placeholder 5">
            <a:extLst>
              <a:ext uri="{FF2B5EF4-FFF2-40B4-BE49-F238E27FC236}">
                <a16:creationId xmlns:a16="http://schemas.microsoft.com/office/drawing/2014/main" id="{186E8878-3AEB-FA53-50D3-7DE03B0865D5}"/>
              </a:ext>
            </a:extLst>
          </p:cNvPr>
          <p:cNvSpPr>
            <a:spLocks noGrp="1"/>
          </p:cNvSpPr>
          <p:nvPr>
            <p:ph type="sldNum" sz="quarter" idx="12"/>
          </p:nvPr>
        </p:nvSpPr>
        <p:spPr/>
        <p:txBody>
          <a:bodyPr/>
          <a:lstStyle/>
          <a:p>
            <a:fld id="{CB1E4CB7-CB13-4810-BF18-BE31AFC64F93}" type="slidenum">
              <a:rPr lang="en-US" smtClean="0"/>
              <a:pPr/>
              <a:t>‹#›</a:t>
            </a:fld>
            <a:endParaRPr lang="en-US" sz="1000"/>
          </a:p>
        </p:txBody>
      </p:sp>
    </p:spTree>
    <p:extLst>
      <p:ext uri="{BB962C8B-B14F-4D97-AF65-F5344CB8AC3E}">
        <p14:creationId xmlns:p14="http://schemas.microsoft.com/office/powerpoint/2010/main" val="3986046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D6536-8E0D-0D82-8A47-5EE9C949B29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BFD84D8-F5D9-58C4-0F2E-477075BD2F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486E80-807E-501B-30C8-62AF877C8A9B}"/>
              </a:ext>
            </a:extLst>
          </p:cNvPr>
          <p:cNvSpPr>
            <a:spLocks noGrp="1"/>
          </p:cNvSpPr>
          <p:nvPr>
            <p:ph type="dt" sz="half" idx="10"/>
          </p:nvPr>
        </p:nvSpPr>
        <p:spPr/>
        <p:txBody>
          <a:bodyPr/>
          <a:lstStyle/>
          <a:p>
            <a:fld id="{3F9AFA87-1417-4992-ABD9-27C3BC8CC883}" type="datetimeFigureOut">
              <a:rPr lang="en-US" smtClean="0"/>
              <a:t>11/28/23</a:t>
            </a:fld>
            <a:endParaRPr lang="en-US"/>
          </a:p>
        </p:txBody>
      </p:sp>
      <p:sp>
        <p:nvSpPr>
          <p:cNvPr id="5" name="Footer Placeholder 4">
            <a:extLst>
              <a:ext uri="{FF2B5EF4-FFF2-40B4-BE49-F238E27FC236}">
                <a16:creationId xmlns:a16="http://schemas.microsoft.com/office/drawing/2014/main" id="{FE2C64B5-B4C4-DB70-86A3-F38954DE7E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B39450-907D-7166-8C6A-382CFDB3296D}"/>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777208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CA1794-81D1-5295-8DD9-8BA1C131A33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685216-3D61-A9DE-F936-90C56DCE29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5A5F07-5D43-7D9C-5794-CCBF9289834C}"/>
              </a:ext>
            </a:extLst>
          </p:cNvPr>
          <p:cNvSpPr>
            <a:spLocks noGrp="1"/>
          </p:cNvSpPr>
          <p:nvPr>
            <p:ph type="dt" sz="half" idx="10"/>
          </p:nvPr>
        </p:nvSpPr>
        <p:spPr/>
        <p:txBody>
          <a:bodyPr/>
          <a:lstStyle/>
          <a:p>
            <a:fld id="{3F9AFA87-1417-4992-ABD9-27C3BC8CC883}" type="datetimeFigureOut">
              <a:rPr lang="en-US" smtClean="0"/>
              <a:t>11/28/23</a:t>
            </a:fld>
            <a:endParaRPr lang="en-US"/>
          </a:p>
        </p:txBody>
      </p:sp>
      <p:sp>
        <p:nvSpPr>
          <p:cNvPr id="5" name="Footer Placeholder 4">
            <a:extLst>
              <a:ext uri="{FF2B5EF4-FFF2-40B4-BE49-F238E27FC236}">
                <a16:creationId xmlns:a16="http://schemas.microsoft.com/office/drawing/2014/main" id="{1C4AAA89-8890-571A-1571-1DA360E028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6B6078-F321-040D-5F32-6CDEA1C90437}"/>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4239398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63BCA-A1A4-295D-FBBB-302D294A2F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783179-540A-506D-6F8A-DFF47676EE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4FBC40-E668-6945-BAA5-74851C11A847}"/>
              </a:ext>
            </a:extLst>
          </p:cNvPr>
          <p:cNvSpPr>
            <a:spLocks noGrp="1"/>
          </p:cNvSpPr>
          <p:nvPr>
            <p:ph type="dt" sz="half" idx="10"/>
          </p:nvPr>
        </p:nvSpPr>
        <p:spPr/>
        <p:txBody>
          <a:bodyPr/>
          <a:lstStyle/>
          <a:p>
            <a:fld id="{3F9AFA87-1417-4992-ABD9-27C3BC8CC883}" type="datetimeFigureOut">
              <a:rPr lang="en-US" smtClean="0"/>
              <a:t>11/28/23</a:t>
            </a:fld>
            <a:endParaRPr lang="en-US"/>
          </a:p>
        </p:txBody>
      </p:sp>
      <p:sp>
        <p:nvSpPr>
          <p:cNvPr id="5" name="Footer Placeholder 4">
            <a:extLst>
              <a:ext uri="{FF2B5EF4-FFF2-40B4-BE49-F238E27FC236}">
                <a16:creationId xmlns:a16="http://schemas.microsoft.com/office/drawing/2014/main" id="{B83537CC-D4BB-B6CB-1081-CAB144BE3F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C8F271-2490-05BF-465E-FF88B310FCD6}"/>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910987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0E7D0-5332-09F2-C1FD-F3B9CE0B9F9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474266C-C1BA-4330-CB54-28F87BBA54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4FF5A0-1D7A-42F4-DE2A-CB2C3E9C033B}"/>
              </a:ext>
            </a:extLst>
          </p:cNvPr>
          <p:cNvSpPr>
            <a:spLocks noGrp="1"/>
          </p:cNvSpPr>
          <p:nvPr>
            <p:ph type="dt" sz="half" idx="10"/>
          </p:nvPr>
        </p:nvSpPr>
        <p:spPr/>
        <p:txBody>
          <a:bodyPr/>
          <a:lstStyle/>
          <a:p>
            <a:fld id="{3F9AFA87-1417-4992-ABD9-27C3BC8CC883}" type="datetimeFigureOut">
              <a:rPr lang="en-US" smtClean="0"/>
              <a:t>11/28/23</a:t>
            </a:fld>
            <a:endParaRPr lang="en-US"/>
          </a:p>
        </p:txBody>
      </p:sp>
      <p:sp>
        <p:nvSpPr>
          <p:cNvPr id="5" name="Footer Placeholder 4">
            <a:extLst>
              <a:ext uri="{FF2B5EF4-FFF2-40B4-BE49-F238E27FC236}">
                <a16:creationId xmlns:a16="http://schemas.microsoft.com/office/drawing/2014/main" id="{86C40BBF-A9C5-F07A-3467-39C742DA90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8E95EB-0DA2-B825-F934-086067963C86}"/>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9901374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B3427-7595-7AD7-0F41-41F1345BF9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912524-573D-43AB-C191-04EB75660D5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98EFD52-E518-F630-A11E-70BE79B9E7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BF4F575-7E71-661C-20D4-7B0D07F11863}"/>
              </a:ext>
            </a:extLst>
          </p:cNvPr>
          <p:cNvSpPr>
            <a:spLocks noGrp="1"/>
          </p:cNvSpPr>
          <p:nvPr>
            <p:ph type="dt" sz="half" idx="10"/>
          </p:nvPr>
        </p:nvSpPr>
        <p:spPr/>
        <p:txBody>
          <a:bodyPr/>
          <a:lstStyle/>
          <a:p>
            <a:fld id="{3F9AFA87-1417-4992-ABD9-27C3BC8CC883}" type="datetimeFigureOut">
              <a:rPr lang="en-US" smtClean="0"/>
              <a:t>11/28/23</a:t>
            </a:fld>
            <a:endParaRPr lang="en-US"/>
          </a:p>
        </p:txBody>
      </p:sp>
      <p:sp>
        <p:nvSpPr>
          <p:cNvPr id="6" name="Footer Placeholder 5">
            <a:extLst>
              <a:ext uri="{FF2B5EF4-FFF2-40B4-BE49-F238E27FC236}">
                <a16:creationId xmlns:a16="http://schemas.microsoft.com/office/drawing/2014/main" id="{B1AEFDA4-5EFE-6CED-C33B-3AC670BC8B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AF293D-A810-74CF-6497-9E82E390CFD9}"/>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869421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99CBC-1EFB-EC9E-54CB-FF728099065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FC120F-329A-8B27-9F39-199CB43F99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A0469B-E135-7529-6041-D8C1BD18376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AA9D3EE-3A00-BFDC-4FF0-BBBF4109F4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5790E2-488D-43CA-B6D0-915DBF48487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012F852-44AC-1279-0B11-A1D872358886}"/>
              </a:ext>
            </a:extLst>
          </p:cNvPr>
          <p:cNvSpPr>
            <a:spLocks noGrp="1"/>
          </p:cNvSpPr>
          <p:nvPr>
            <p:ph type="dt" sz="half" idx="10"/>
          </p:nvPr>
        </p:nvSpPr>
        <p:spPr/>
        <p:txBody>
          <a:bodyPr/>
          <a:lstStyle/>
          <a:p>
            <a:fld id="{3F9AFA87-1417-4992-ABD9-27C3BC8CC883}" type="datetimeFigureOut">
              <a:rPr lang="en-US" smtClean="0"/>
              <a:t>11/28/23</a:t>
            </a:fld>
            <a:endParaRPr lang="en-US"/>
          </a:p>
        </p:txBody>
      </p:sp>
      <p:sp>
        <p:nvSpPr>
          <p:cNvPr id="8" name="Footer Placeholder 7">
            <a:extLst>
              <a:ext uri="{FF2B5EF4-FFF2-40B4-BE49-F238E27FC236}">
                <a16:creationId xmlns:a16="http://schemas.microsoft.com/office/drawing/2014/main" id="{4C22FEB6-DAA9-5216-1E50-5495AE76AF3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856CC2-DE2E-A27F-E112-A3CECF1C986B}"/>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630572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2B309-30DB-C536-3ECB-223B4387B7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C2BF9D-DDBC-8E8C-D86B-3F775AAD97DE}"/>
              </a:ext>
            </a:extLst>
          </p:cNvPr>
          <p:cNvSpPr>
            <a:spLocks noGrp="1"/>
          </p:cNvSpPr>
          <p:nvPr>
            <p:ph type="dt" sz="half" idx="10"/>
          </p:nvPr>
        </p:nvSpPr>
        <p:spPr/>
        <p:txBody>
          <a:bodyPr/>
          <a:lstStyle/>
          <a:p>
            <a:fld id="{3F9AFA87-1417-4992-ABD9-27C3BC8CC883}" type="datetimeFigureOut">
              <a:rPr lang="en-US" smtClean="0"/>
              <a:t>11/28/23</a:t>
            </a:fld>
            <a:endParaRPr lang="en-US"/>
          </a:p>
        </p:txBody>
      </p:sp>
      <p:sp>
        <p:nvSpPr>
          <p:cNvPr id="4" name="Footer Placeholder 3">
            <a:extLst>
              <a:ext uri="{FF2B5EF4-FFF2-40B4-BE49-F238E27FC236}">
                <a16:creationId xmlns:a16="http://schemas.microsoft.com/office/drawing/2014/main" id="{69B92F56-6DC7-70ED-91A9-F733076F00A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DD85C-4857-8E6A-638A-D05DD6C95490}"/>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9860811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4C61B2-FC41-E5B9-3742-A738689ADBF9}"/>
              </a:ext>
            </a:extLst>
          </p:cNvPr>
          <p:cNvSpPr>
            <a:spLocks noGrp="1"/>
          </p:cNvSpPr>
          <p:nvPr>
            <p:ph type="dt" sz="half" idx="10"/>
          </p:nvPr>
        </p:nvSpPr>
        <p:spPr/>
        <p:txBody>
          <a:bodyPr/>
          <a:lstStyle/>
          <a:p>
            <a:fld id="{3F9AFA87-1417-4992-ABD9-27C3BC8CC883}" type="datetimeFigureOut">
              <a:rPr lang="en-US" smtClean="0"/>
              <a:t>11/28/23</a:t>
            </a:fld>
            <a:endParaRPr lang="en-US"/>
          </a:p>
        </p:txBody>
      </p:sp>
      <p:sp>
        <p:nvSpPr>
          <p:cNvPr id="3" name="Footer Placeholder 2">
            <a:extLst>
              <a:ext uri="{FF2B5EF4-FFF2-40B4-BE49-F238E27FC236}">
                <a16:creationId xmlns:a16="http://schemas.microsoft.com/office/drawing/2014/main" id="{1519E5E1-B237-13C5-1014-0F8F3B3230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0058BB-11C7-EF60-7266-8584F561FAD5}"/>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525188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30634-C5DB-2C6B-290B-FDFF150570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B2152D-853A-9AB3-9C87-72843A5718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6500BB5-8439-9560-DF78-BFDE2D4DC1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EEBEB5-5E2D-F2E7-FCDE-A23F09FF84E4}"/>
              </a:ext>
            </a:extLst>
          </p:cNvPr>
          <p:cNvSpPr>
            <a:spLocks noGrp="1"/>
          </p:cNvSpPr>
          <p:nvPr>
            <p:ph type="dt" sz="half" idx="10"/>
          </p:nvPr>
        </p:nvSpPr>
        <p:spPr/>
        <p:txBody>
          <a:bodyPr/>
          <a:lstStyle/>
          <a:p>
            <a:fld id="{3F9AFA87-1417-4992-ABD9-27C3BC8CC883}" type="datetimeFigureOut">
              <a:rPr lang="en-US" smtClean="0"/>
              <a:t>11/28/23</a:t>
            </a:fld>
            <a:endParaRPr lang="en-US"/>
          </a:p>
        </p:txBody>
      </p:sp>
      <p:sp>
        <p:nvSpPr>
          <p:cNvPr id="6" name="Footer Placeholder 5">
            <a:extLst>
              <a:ext uri="{FF2B5EF4-FFF2-40B4-BE49-F238E27FC236}">
                <a16:creationId xmlns:a16="http://schemas.microsoft.com/office/drawing/2014/main" id="{8169ADE7-5712-1EAC-28BC-233AEA70BC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FFD36B-59B4-51BC-CC1B-D5B44F434DF1}"/>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240245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9099F-2EA4-6D6A-9E0B-B9254D21AE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A673058-3E77-0553-4BA4-231FE98CCC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A34A98-664D-BED1-371A-B88C4A06B0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9657E1-45E1-B276-9EF9-FF74244F11D1}"/>
              </a:ext>
            </a:extLst>
          </p:cNvPr>
          <p:cNvSpPr>
            <a:spLocks noGrp="1"/>
          </p:cNvSpPr>
          <p:nvPr>
            <p:ph type="dt" sz="half" idx="10"/>
          </p:nvPr>
        </p:nvSpPr>
        <p:spPr/>
        <p:txBody>
          <a:bodyPr/>
          <a:lstStyle/>
          <a:p>
            <a:fld id="{3F9AFA87-1417-4992-ABD9-27C3BC8CC883}" type="datetimeFigureOut">
              <a:rPr lang="en-US" smtClean="0"/>
              <a:t>11/28/23</a:t>
            </a:fld>
            <a:endParaRPr lang="en-US"/>
          </a:p>
        </p:txBody>
      </p:sp>
      <p:sp>
        <p:nvSpPr>
          <p:cNvPr id="6" name="Footer Placeholder 5">
            <a:extLst>
              <a:ext uri="{FF2B5EF4-FFF2-40B4-BE49-F238E27FC236}">
                <a16:creationId xmlns:a16="http://schemas.microsoft.com/office/drawing/2014/main" id="{E2B044F6-0E0E-38BD-D0F7-0B241D108A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347C5B-8619-69BE-86BA-8E09FDEBB1BB}"/>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231674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F20FC7-C829-2D9E-3A57-7A9B0E0A91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FAA341B-0218-F3B6-7705-A41CD183C8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8459C8-83DF-454E-0CB5-1292DB6559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lgn="r"/>
            <a:fld id="{3F9AFA87-1417-4992-ABD9-27C3BC8CC883}" type="datetimeFigureOut">
              <a:rPr lang="en-US" smtClean="0"/>
              <a:pPr algn="r"/>
              <a:t>11/28/23</a:t>
            </a:fld>
            <a:endParaRPr lang="en-US"/>
          </a:p>
        </p:txBody>
      </p:sp>
      <p:sp>
        <p:nvSpPr>
          <p:cNvPr id="5" name="Footer Placeholder 4">
            <a:extLst>
              <a:ext uri="{FF2B5EF4-FFF2-40B4-BE49-F238E27FC236}">
                <a16:creationId xmlns:a16="http://schemas.microsoft.com/office/drawing/2014/main" id="{B3D89E62-98CE-D951-E936-4E886B77C8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sz="1000"/>
          </a:p>
        </p:txBody>
      </p:sp>
      <p:sp>
        <p:nvSpPr>
          <p:cNvPr id="6" name="Slide Number Placeholder 5">
            <a:extLst>
              <a:ext uri="{FF2B5EF4-FFF2-40B4-BE49-F238E27FC236}">
                <a16:creationId xmlns:a16="http://schemas.microsoft.com/office/drawing/2014/main" id="{065649F5-77F0-52E6-0175-064A94AE88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1E4CB7-CB13-4810-BF18-BE31AFC64F93}" type="slidenum">
              <a:rPr lang="en-US" smtClean="0"/>
              <a:pPr/>
              <a:t>‹#›</a:t>
            </a:fld>
            <a:endParaRPr lang="en-US" sz="1000"/>
          </a:p>
        </p:txBody>
      </p:sp>
    </p:spTree>
    <p:extLst>
      <p:ext uri="{BB962C8B-B14F-4D97-AF65-F5344CB8AC3E}">
        <p14:creationId xmlns:p14="http://schemas.microsoft.com/office/powerpoint/2010/main" val="2645657693"/>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pixabay.com/nl/illustrations/quiz-test-school-leren-blackboard-2192590/" TargetMode="External"/><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9F79630B-0F0B-446E-A637-38FA8F61D1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B3437C99-FC8E-4311-B48A-F0C4C329B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28"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504C4D-6C6F-F102-4BAA-C29CA4B7D286}"/>
              </a:ext>
            </a:extLst>
          </p:cNvPr>
          <p:cNvSpPr>
            <a:spLocks noGrp="1"/>
          </p:cNvSpPr>
          <p:nvPr>
            <p:ph type="ctrTitle"/>
          </p:nvPr>
        </p:nvSpPr>
        <p:spPr>
          <a:xfrm>
            <a:off x="1137035" y="609600"/>
            <a:ext cx="3595678" cy="1330839"/>
          </a:xfrm>
        </p:spPr>
        <p:txBody>
          <a:bodyPr vert="horz" lIns="91440" tIns="45720" rIns="91440" bIns="45720" rtlCol="0" anchor="ctr">
            <a:normAutofit/>
          </a:bodyPr>
          <a:lstStyle/>
          <a:p>
            <a:pPr algn="l"/>
            <a:r>
              <a:rPr lang="en-US" sz="3100" b="0" i="0">
                <a:effectLst/>
              </a:rPr>
              <a:t>Kotlin Programming Language</a:t>
            </a:r>
            <a:endParaRPr lang="en-US" sz="3100"/>
          </a:p>
        </p:txBody>
      </p:sp>
      <p:sp>
        <p:nvSpPr>
          <p:cNvPr id="3" name="Subtitle 2">
            <a:extLst>
              <a:ext uri="{FF2B5EF4-FFF2-40B4-BE49-F238E27FC236}">
                <a16:creationId xmlns:a16="http://schemas.microsoft.com/office/drawing/2014/main" id="{882FAC37-1F75-BF1B-3B88-67F674E59139}"/>
              </a:ext>
            </a:extLst>
          </p:cNvPr>
          <p:cNvSpPr>
            <a:spLocks noGrp="1"/>
          </p:cNvSpPr>
          <p:nvPr>
            <p:ph type="subTitle" idx="1"/>
          </p:nvPr>
        </p:nvSpPr>
        <p:spPr>
          <a:xfrm>
            <a:off x="1137034" y="2194102"/>
            <a:ext cx="3158741" cy="3908586"/>
          </a:xfrm>
        </p:spPr>
        <p:txBody>
          <a:bodyPr vert="horz" lIns="91440" tIns="45720" rIns="91440" bIns="45720" rtlCol="0">
            <a:normAutofit/>
          </a:bodyPr>
          <a:lstStyle/>
          <a:p>
            <a:pPr indent="-228600" algn="l">
              <a:buFont typeface="Arial" panose="020B0604020202020204" pitchFamily="34" charset="0"/>
              <a:buChar char="•"/>
            </a:pPr>
            <a:r>
              <a:rPr lang="en-US" sz="2000" b="0" i="0">
                <a:effectLst/>
              </a:rPr>
              <a:t>A Modern Language for the JVM</a:t>
            </a:r>
          </a:p>
          <a:p>
            <a:pPr indent="-228600" algn="l">
              <a:buFont typeface="Arial" panose="020B0604020202020204" pitchFamily="34" charset="0"/>
              <a:buChar char="•"/>
            </a:pPr>
            <a:endParaRPr lang="en-US" sz="2000"/>
          </a:p>
          <a:p>
            <a:pPr marL="342900" indent="-228600" algn="l">
              <a:buFont typeface="Arial" panose="020B0604020202020204" pitchFamily="34" charset="0"/>
              <a:buChar char="•"/>
            </a:pPr>
            <a:r>
              <a:rPr lang="en-US" sz="2000"/>
              <a:t>Krishna.M</a:t>
            </a:r>
          </a:p>
          <a:p>
            <a:pPr marL="342900" indent="-228600" algn="l">
              <a:buFont typeface="Arial" panose="020B0604020202020204" pitchFamily="34" charset="0"/>
              <a:buChar char="•"/>
            </a:pPr>
            <a:r>
              <a:rPr lang="en-US" sz="2000"/>
              <a:t>Pratyusha.K</a:t>
            </a:r>
          </a:p>
          <a:p>
            <a:pPr marL="342900" indent="-228600" algn="l">
              <a:buFont typeface="Arial" panose="020B0604020202020204" pitchFamily="34" charset="0"/>
              <a:buChar char="•"/>
            </a:pPr>
            <a:r>
              <a:rPr lang="en-US" sz="2000"/>
              <a:t>Ranjith</a:t>
            </a:r>
          </a:p>
          <a:p>
            <a:pPr marL="342900" indent="-228600" algn="l">
              <a:buFont typeface="Arial" panose="020B0604020202020204" pitchFamily="34" charset="0"/>
              <a:buChar char="•"/>
            </a:pPr>
            <a:r>
              <a:rPr lang="en-US" sz="2000"/>
              <a:t>Nikhil</a:t>
            </a:r>
          </a:p>
          <a:p>
            <a:pPr marL="342900" indent="-228600" algn="l">
              <a:buFont typeface="Arial" panose="020B0604020202020204" pitchFamily="34" charset="0"/>
              <a:buChar char="•"/>
            </a:pPr>
            <a:r>
              <a:rPr lang="en-US" sz="2000"/>
              <a:t>Shivam.G</a:t>
            </a:r>
          </a:p>
        </p:txBody>
      </p:sp>
      <p:pic>
        <p:nvPicPr>
          <p:cNvPr id="4" name="Picture 3" descr="Colored pencils inside a pencil holder which is on top of a wood table">
            <a:extLst>
              <a:ext uri="{FF2B5EF4-FFF2-40B4-BE49-F238E27FC236}">
                <a16:creationId xmlns:a16="http://schemas.microsoft.com/office/drawing/2014/main" id="{F1A75E85-015C-CE5D-BB15-A8BA7474F331}"/>
              </a:ext>
            </a:extLst>
          </p:cNvPr>
          <p:cNvPicPr>
            <a:picLocks noChangeAspect="1"/>
          </p:cNvPicPr>
          <p:nvPr/>
        </p:nvPicPr>
        <p:blipFill rotWithShape="1">
          <a:blip r:embed="rId3"/>
          <a:srcRect l="29495" r="-2" b="-2"/>
          <a:stretch/>
        </p:blipFill>
        <p:spPr>
          <a:xfrm>
            <a:off x="4948188" y="1"/>
            <a:ext cx="7243812" cy="6857999"/>
          </a:xfrm>
          <a:custGeom>
            <a:avLst/>
            <a:gdLst/>
            <a:ahLst/>
            <a:cxnLst/>
            <a:rect l="l" t="t" r="r" b="b"/>
            <a:pathLst>
              <a:path w="7243812" h="6857999">
                <a:moveTo>
                  <a:pt x="609803" y="0"/>
                </a:moveTo>
                <a:lnTo>
                  <a:pt x="1222601" y="0"/>
                </a:lnTo>
                <a:lnTo>
                  <a:pt x="1223032" y="1645"/>
                </a:lnTo>
                <a:lnTo>
                  <a:pt x="1343371" y="1645"/>
                </a:lnTo>
                <a:lnTo>
                  <a:pt x="1343665" y="0"/>
                </a:lnTo>
                <a:lnTo>
                  <a:pt x="1884172" y="0"/>
                </a:lnTo>
                <a:lnTo>
                  <a:pt x="1884280" y="1645"/>
                </a:lnTo>
                <a:lnTo>
                  <a:pt x="7243812" y="1645"/>
                </a:lnTo>
                <a:lnTo>
                  <a:pt x="7243812" y="6857999"/>
                </a:lnTo>
                <a:lnTo>
                  <a:pt x="133676" y="6857999"/>
                </a:lnTo>
                <a:lnTo>
                  <a:pt x="114609" y="6843646"/>
                </a:lnTo>
                <a:cubicBezTo>
                  <a:pt x="106811" y="6836369"/>
                  <a:pt x="103243" y="6828354"/>
                  <a:pt x="111459" y="6817746"/>
                </a:cubicBezTo>
                <a:cubicBezTo>
                  <a:pt x="93943" y="6769544"/>
                  <a:pt x="97901" y="6796071"/>
                  <a:pt x="113412" y="6759582"/>
                </a:cubicBezTo>
                <a:cubicBezTo>
                  <a:pt x="110188" y="6732087"/>
                  <a:pt x="99653" y="6727133"/>
                  <a:pt x="100729" y="6705297"/>
                </a:cubicBezTo>
                <a:cubicBezTo>
                  <a:pt x="94563" y="6675394"/>
                  <a:pt x="99792" y="6669536"/>
                  <a:pt x="87662" y="6640957"/>
                </a:cubicBezTo>
                <a:cubicBezTo>
                  <a:pt x="74199" y="6591883"/>
                  <a:pt x="82185" y="6576319"/>
                  <a:pt x="83084" y="6541313"/>
                </a:cubicBezTo>
                <a:cubicBezTo>
                  <a:pt x="82225" y="6490855"/>
                  <a:pt x="67640" y="6422980"/>
                  <a:pt x="59444" y="6370251"/>
                </a:cubicBezTo>
                <a:cubicBezTo>
                  <a:pt x="51248" y="6317522"/>
                  <a:pt x="30729" y="6270972"/>
                  <a:pt x="33908" y="6224938"/>
                </a:cubicBezTo>
                <a:lnTo>
                  <a:pt x="30063" y="6089693"/>
                </a:lnTo>
                <a:cubicBezTo>
                  <a:pt x="25730" y="6032039"/>
                  <a:pt x="3474" y="5997051"/>
                  <a:pt x="29101" y="5973994"/>
                </a:cubicBezTo>
                <a:cubicBezTo>
                  <a:pt x="17018" y="5940131"/>
                  <a:pt x="41135" y="5955713"/>
                  <a:pt x="33855" y="5939847"/>
                </a:cubicBezTo>
                <a:lnTo>
                  <a:pt x="12982" y="5906467"/>
                </a:lnTo>
                <a:lnTo>
                  <a:pt x="8416" y="5862699"/>
                </a:lnTo>
                <a:cubicBezTo>
                  <a:pt x="7895" y="5838948"/>
                  <a:pt x="8409" y="5853058"/>
                  <a:pt x="12052" y="5823324"/>
                </a:cubicBezTo>
                <a:cubicBezTo>
                  <a:pt x="11631" y="5805291"/>
                  <a:pt x="11213" y="5787258"/>
                  <a:pt x="10793" y="5769225"/>
                </a:cubicBezTo>
                <a:cubicBezTo>
                  <a:pt x="17866" y="5738356"/>
                  <a:pt x="19121" y="5696311"/>
                  <a:pt x="25986" y="5667896"/>
                </a:cubicBezTo>
                <a:cubicBezTo>
                  <a:pt x="16329" y="5647975"/>
                  <a:pt x="42195" y="5619318"/>
                  <a:pt x="43687" y="5594585"/>
                </a:cubicBezTo>
                <a:cubicBezTo>
                  <a:pt x="32512" y="5517959"/>
                  <a:pt x="44052" y="5536542"/>
                  <a:pt x="40019" y="5464225"/>
                </a:cubicBezTo>
                <a:cubicBezTo>
                  <a:pt x="32676" y="5400671"/>
                  <a:pt x="26469" y="5311951"/>
                  <a:pt x="22904" y="5269726"/>
                </a:cubicBezTo>
                <a:cubicBezTo>
                  <a:pt x="19341" y="5227501"/>
                  <a:pt x="14742" y="5212581"/>
                  <a:pt x="18628" y="5210876"/>
                </a:cubicBezTo>
                <a:cubicBezTo>
                  <a:pt x="-20300" y="5161742"/>
                  <a:pt x="15511" y="5141336"/>
                  <a:pt x="5392" y="5111369"/>
                </a:cubicBezTo>
                <a:cubicBezTo>
                  <a:pt x="10662" y="5053859"/>
                  <a:pt x="15546" y="5034036"/>
                  <a:pt x="13324" y="5009272"/>
                </a:cubicBezTo>
                <a:cubicBezTo>
                  <a:pt x="25126" y="4982633"/>
                  <a:pt x="74251" y="4956261"/>
                  <a:pt x="48699" y="4925805"/>
                </a:cubicBezTo>
                <a:cubicBezTo>
                  <a:pt x="76704" y="4931200"/>
                  <a:pt x="39437" y="4888353"/>
                  <a:pt x="62925" y="4877992"/>
                </a:cubicBezTo>
                <a:cubicBezTo>
                  <a:pt x="82480" y="4871554"/>
                  <a:pt x="75731" y="4857054"/>
                  <a:pt x="79496" y="4844323"/>
                </a:cubicBezTo>
                <a:cubicBezTo>
                  <a:pt x="97657" y="4832308"/>
                  <a:pt x="110974" y="4752352"/>
                  <a:pt x="101400" y="4733115"/>
                </a:cubicBezTo>
                <a:cubicBezTo>
                  <a:pt x="108185" y="4679357"/>
                  <a:pt x="119720" y="4662889"/>
                  <a:pt x="111223" y="4625153"/>
                </a:cubicBezTo>
                <a:cubicBezTo>
                  <a:pt x="106592" y="4588197"/>
                  <a:pt x="114401" y="4567830"/>
                  <a:pt x="126359" y="4539168"/>
                </a:cubicBezTo>
                <a:cubicBezTo>
                  <a:pt x="126535" y="4522289"/>
                  <a:pt x="126710" y="4505410"/>
                  <a:pt x="126886" y="4488531"/>
                </a:cubicBezTo>
                <a:cubicBezTo>
                  <a:pt x="126165" y="4473140"/>
                  <a:pt x="132917" y="4437329"/>
                  <a:pt x="135099" y="4411258"/>
                </a:cubicBezTo>
                <a:cubicBezTo>
                  <a:pt x="107667" y="4345686"/>
                  <a:pt x="146840" y="4280033"/>
                  <a:pt x="132327" y="4219510"/>
                </a:cubicBezTo>
                <a:cubicBezTo>
                  <a:pt x="138549" y="4158987"/>
                  <a:pt x="124091" y="4192084"/>
                  <a:pt x="172424" y="4048117"/>
                </a:cubicBezTo>
                <a:cubicBezTo>
                  <a:pt x="167703" y="4015047"/>
                  <a:pt x="203806" y="3905047"/>
                  <a:pt x="177666" y="3878222"/>
                </a:cubicBezTo>
                <a:cubicBezTo>
                  <a:pt x="167714" y="3821305"/>
                  <a:pt x="183914" y="3845122"/>
                  <a:pt x="156982" y="3778166"/>
                </a:cubicBezTo>
                <a:cubicBezTo>
                  <a:pt x="160365" y="3760234"/>
                  <a:pt x="142791" y="3724716"/>
                  <a:pt x="142115" y="3707357"/>
                </a:cubicBezTo>
                <a:cubicBezTo>
                  <a:pt x="139253" y="3688591"/>
                  <a:pt x="140202" y="3672776"/>
                  <a:pt x="139805" y="3665569"/>
                </a:cubicBezTo>
                <a:cubicBezTo>
                  <a:pt x="139778" y="3665084"/>
                  <a:pt x="139750" y="3664599"/>
                  <a:pt x="139723" y="3664114"/>
                </a:cubicBezTo>
                <a:lnTo>
                  <a:pt x="134134" y="3653088"/>
                </a:lnTo>
                <a:lnTo>
                  <a:pt x="126568" y="3641228"/>
                </a:lnTo>
                <a:cubicBezTo>
                  <a:pt x="126560" y="3629488"/>
                  <a:pt x="126549" y="3617747"/>
                  <a:pt x="126540" y="3606007"/>
                </a:cubicBezTo>
                <a:lnTo>
                  <a:pt x="134645" y="3597336"/>
                </a:lnTo>
                <a:lnTo>
                  <a:pt x="131649" y="3586412"/>
                </a:lnTo>
                <a:lnTo>
                  <a:pt x="134221" y="3569719"/>
                </a:lnTo>
                <a:lnTo>
                  <a:pt x="133795" y="3568021"/>
                </a:lnTo>
                <a:lnTo>
                  <a:pt x="130189" y="3553678"/>
                </a:lnTo>
                <a:lnTo>
                  <a:pt x="129827" y="3552249"/>
                </a:lnTo>
                <a:lnTo>
                  <a:pt x="122183" y="3542019"/>
                </a:lnTo>
                <a:lnTo>
                  <a:pt x="112426" y="3531201"/>
                </a:lnTo>
                <a:lnTo>
                  <a:pt x="105626" y="3496391"/>
                </a:lnTo>
                <a:lnTo>
                  <a:pt x="111971" y="3486850"/>
                </a:lnTo>
                <a:lnTo>
                  <a:pt x="106910" y="3476412"/>
                </a:lnTo>
                <a:cubicBezTo>
                  <a:pt x="105781" y="3466028"/>
                  <a:pt x="105824" y="3433967"/>
                  <a:pt x="105209" y="3424545"/>
                </a:cubicBezTo>
                <a:lnTo>
                  <a:pt x="103215" y="3419880"/>
                </a:lnTo>
                <a:lnTo>
                  <a:pt x="104953" y="3415218"/>
                </a:lnTo>
                <a:lnTo>
                  <a:pt x="101255" y="3409825"/>
                </a:lnTo>
                <a:lnTo>
                  <a:pt x="103044" y="3407057"/>
                </a:lnTo>
                <a:lnTo>
                  <a:pt x="89764" y="3378959"/>
                </a:lnTo>
                <a:lnTo>
                  <a:pt x="83991" y="3362948"/>
                </a:lnTo>
                <a:lnTo>
                  <a:pt x="66858" y="3332072"/>
                </a:lnTo>
                <a:lnTo>
                  <a:pt x="69057" y="3325671"/>
                </a:lnTo>
                <a:lnTo>
                  <a:pt x="51631" y="3278130"/>
                </a:lnTo>
                <a:lnTo>
                  <a:pt x="53959" y="3277179"/>
                </a:lnTo>
                <a:lnTo>
                  <a:pt x="60205" y="3262610"/>
                </a:lnTo>
                <a:lnTo>
                  <a:pt x="58998" y="3258677"/>
                </a:lnTo>
                <a:cubicBezTo>
                  <a:pt x="46010" y="3210316"/>
                  <a:pt x="80872" y="3236545"/>
                  <a:pt x="45170" y="3180546"/>
                </a:cubicBezTo>
                <a:cubicBezTo>
                  <a:pt x="53643" y="3171780"/>
                  <a:pt x="52550" y="3163902"/>
                  <a:pt x="45228" y="3151828"/>
                </a:cubicBezTo>
                <a:cubicBezTo>
                  <a:pt x="39651" y="3128169"/>
                  <a:pt x="64667" y="3124610"/>
                  <a:pt x="45020" y="3103777"/>
                </a:cubicBezTo>
                <a:cubicBezTo>
                  <a:pt x="59127" y="3105196"/>
                  <a:pt x="41123" y="3057428"/>
                  <a:pt x="57092" y="3065434"/>
                </a:cubicBezTo>
                <a:cubicBezTo>
                  <a:pt x="55435" y="3051512"/>
                  <a:pt x="40803" y="3032637"/>
                  <a:pt x="35088" y="3020247"/>
                </a:cubicBezTo>
                <a:cubicBezTo>
                  <a:pt x="32503" y="3002537"/>
                  <a:pt x="18197" y="3001119"/>
                  <a:pt x="22803" y="2991092"/>
                </a:cubicBezTo>
                <a:cubicBezTo>
                  <a:pt x="24338" y="2987749"/>
                  <a:pt x="27975" y="2983455"/>
                  <a:pt x="34850" y="2977278"/>
                </a:cubicBezTo>
                <a:cubicBezTo>
                  <a:pt x="22587" y="2954448"/>
                  <a:pt x="35600" y="2946689"/>
                  <a:pt x="36223" y="2911749"/>
                </a:cubicBezTo>
                <a:cubicBezTo>
                  <a:pt x="35158" y="2886513"/>
                  <a:pt x="29761" y="2843788"/>
                  <a:pt x="28462" y="2825860"/>
                </a:cubicBezTo>
                <a:cubicBezTo>
                  <a:pt x="28449" y="2818634"/>
                  <a:pt x="28437" y="2811409"/>
                  <a:pt x="28424" y="2804183"/>
                </a:cubicBezTo>
                <a:lnTo>
                  <a:pt x="21292" y="2790136"/>
                </a:lnTo>
                <a:lnTo>
                  <a:pt x="16179" y="2760208"/>
                </a:lnTo>
                <a:lnTo>
                  <a:pt x="22858" y="2751112"/>
                </a:lnTo>
                <a:lnTo>
                  <a:pt x="18505" y="2740278"/>
                </a:lnTo>
                <a:lnTo>
                  <a:pt x="22482" y="2726489"/>
                </a:lnTo>
                <a:lnTo>
                  <a:pt x="18175" y="2725052"/>
                </a:lnTo>
                <a:lnTo>
                  <a:pt x="10521" y="2715895"/>
                </a:lnTo>
                <a:lnTo>
                  <a:pt x="25499" y="2665666"/>
                </a:lnTo>
                <a:lnTo>
                  <a:pt x="30658" y="2635351"/>
                </a:lnTo>
                <a:cubicBezTo>
                  <a:pt x="30723" y="2625597"/>
                  <a:pt x="30791" y="2615842"/>
                  <a:pt x="30857" y="2606088"/>
                </a:cubicBezTo>
                <a:lnTo>
                  <a:pt x="37532" y="2596456"/>
                </a:lnTo>
                <a:cubicBezTo>
                  <a:pt x="41239" y="2582253"/>
                  <a:pt x="34640" y="2564757"/>
                  <a:pt x="36511" y="2549900"/>
                </a:cubicBezTo>
                <a:lnTo>
                  <a:pt x="53712" y="2496499"/>
                </a:lnTo>
                <a:cubicBezTo>
                  <a:pt x="53527" y="2492743"/>
                  <a:pt x="64725" y="2449625"/>
                  <a:pt x="64540" y="2445869"/>
                </a:cubicBezTo>
                <a:cubicBezTo>
                  <a:pt x="61940" y="2441580"/>
                  <a:pt x="65575" y="2413465"/>
                  <a:pt x="64348" y="2408995"/>
                </a:cubicBezTo>
                <a:cubicBezTo>
                  <a:pt x="100333" y="2407546"/>
                  <a:pt x="71752" y="2329020"/>
                  <a:pt x="101725" y="2335735"/>
                </a:cubicBezTo>
                <a:cubicBezTo>
                  <a:pt x="120512" y="2299003"/>
                  <a:pt x="138791" y="2291744"/>
                  <a:pt x="147278" y="2260088"/>
                </a:cubicBezTo>
                <a:cubicBezTo>
                  <a:pt x="152668" y="2224200"/>
                  <a:pt x="143589" y="2220953"/>
                  <a:pt x="152643" y="2193455"/>
                </a:cubicBezTo>
                <a:cubicBezTo>
                  <a:pt x="152701" y="2159228"/>
                  <a:pt x="131577" y="2138038"/>
                  <a:pt x="161815" y="2107942"/>
                </a:cubicBezTo>
                <a:lnTo>
                  <a:pt x="168884" y="2024270"/>
                </a:lnTo>
                <a:lnTo>
                  <a:pt x="210800" y="1969445"/>
                </a:lnTo>
                <a:lnTo>
                  <a:pt x="215063" y="1961162"/>
                </a:lnTo>
                <a:lnTo>
                  <a:pt x="226767" y="1945112"/>
                </a:lnTo>
                <a:lnTo>
                  <a:pt x="225906" y="1942021"/>
                </a:lnTo>
                <a:lnTo>
                  <a:pt x="220555" y="1935584"/>
                </a:lnTo>
                <a:cubicBezTo>
                  <a:pt x="220179" y="1930292"/>
                  <a:pt x="223282" y="1914884"/>
                  <a:pt x="223648" y="1910265"/>
                </a:cubicBezTo>
                <a:cubicBezTo>
                  <a:pt x="221934" y="1909994"/>
                  <a:pt x="221895" y="1909162"/>
                  <a:pt x="222758" y="1907867"/>
                </a:cubicBezTo>
                <a:lnTo>
                  <a:pt x="229387" y="1899379"/>
                </a:lnTo>
                <a:lnTo>
                  <a:pt x="231548" y="1895114"/>
                </a:lnTo>
                <a:lnTo>
                  <a:pt x="216553" y="1892417"/>
                </a:lnTo>
                <a:cubicBezTo>
                  <a:pt x="209075" y="1884999"/>
                  <a:pt x="222114" y="1866643"/>
                  <a:pt x="209739" y="1861483"/>
                </a:cubicBezTo>
                <a:cubicBezTo>
                  <a:pt x="214584" y="1853278"/>
                  <a:pt x="219066" y="1844665"/>
                  <a:pt x="222950" y="1835810"/>
                </a:cubicBezTo>
                <a:lnTo>
                  <a:pt x="224812" y="1830569"/>
                </a:lnTo>
                <a:lnTo>
                  <a:pt x="224522" y="1830429"/>
                </a:lnTo>
                <a:cubicBezTo>
                  <a:pt x="224224" y="1829219"/>
                  <a:pt x="224571" y="1827468"/>
                  <a:pt x="225830" y="1824832"/>
                </a:cubicBezTo>
                <a:lnTo>
                  <a:pt x="228207" y="1821003"/>
                </a:lnTo>
                <a:lnTo>
                  <a:pt x="230878" y="1807109"/>
                </a:lnTo>
                <a:lnTo>
                  <a:pt x="227355" y="1805316"/>
                </a:lnTo>
                <a:lnTo>
                  <a:pt x="228132" y="1804434"/>
                </a:lnTo>
                <a:cubicBezTo>
                  <a:pt x="237533" y="1798221"/>
                  <a:pt x="248274" y="1797417"/>
                  <a:pt x="223762" y="1784314"/>
                </a:cubicBezTo>
                <a:cubicBezTo>
                  <a:pt x="240655" y="1769422"/>
                  <a:pt x="224912" y="1763793"/>
                  <a:pt x="226521" y="1740358"/>
                </a:cubicBezTo>
                <a:cubicBezTo>
                  <a:pt x="240385" y="1732435"/>
                  <a:pt x="239102" y="1724301"/>
                  <a:pt x="233164" y="1715685"/>
                </a:cubicBezTo>
                <a:cubicBezTo>
                  <a:pt x="245499" y="1694404"/>
                  <a:pt x="240415" y="1672675"/>
                  <a:pt x="245819" y="1647555"/>
                </a:cubicBezTo>
                <a:cubicBezTo>
                  <a:pt x="268668" y="1622803"/>
                  <a:pt x="248434" y="1605585"/>
                  <a:pt x="254317" y="1578752"/>
                </a:cubicBezTo>
                <a:lnTo>
                  <a:pt x="249918" y="1546022"/>
                </a:lnTo>
                <a:cubicBezTo>
                  <a:pt x="251996" y="1543635"/>
                  <a:pt x="248777" y="1521210"/>
                  <a:pt x="248927" y="1519929"/>
                </a:cubicBezTo>
                <a:lnTo>
                  <a:pt x="248704" y="1519731"/>
                </a:lnTo>
                <a:lnTo>
                  <a:pt x="252245" y="1514846"/>
                </a:lnTo>
                <a:cubicBezTo>
                  <a:pt x="255314" y="1501295"/>
                  <a:pt x="252199" y="1477394"/>
                  <a:pt x="254681" y="1463304"/>
                </a:cubicBezTo>
                <a:cubicBezTo>
                  <a:pt x="257024" y="1459891"/>
                  <a:pt x="268983" y="1432466"/>
                  <a:pt x="267138" y="1430305"/>
                </a:cubicBezTo>
                <a:lnTo>
                  <a:pt x="266110" y="1429568"/>
                </a:lnTo>
                <a:lnTo>
                  <a:pt x="286784" y="1404045"/>
                </a:lnTo>
                <a:lnTo>
                  <a:pt x="294521" y="1360879"/>
                </a:lnTo>
                <a:lnTo>
                  <a:pt x="324750" y="1301993"/>
                </a:lnTo>
                <a:lnTo>
                  <a:pt x="328780" y="1210776"/>
                </a:lnTo>
                <a:cubicBezTo>
                  <a:pt x="344171" y="1197232"/>
                  <a:pt x="343390" y="1192124"/>
                  <a:pt x="346123" y="1157176"/>
                </a:cubicBezTo>
                <a:cubicBezTo>
                  <a:pt x="359383" y="1110140"/>
                  <a:pt x="355619" y="1111028"/>
                  <a:pt x="349331" y="1063288"/>
                </a:cubicBezTo>
                <a:cubicBezTo>
                  <a:pt x="364194" y="1005331"/>
                  <a:pt x="362778" y="969963"/>
                  <a:pt x="431245" y="889417"/>
                </a:cubicBezTo>
                <a:lnTo>
                  <a:pt x="459477" y="816346"/>
                </a:lnTo>
                <a:cubicBezTo>
                  <a:pt x="465006" y="808083"/>
                  <a:pt x="496978" y="764380"/>
                  <a:pt x="489268" y="752692"/>
                </a:cubicBezTo>
                <a:lnTo>
                  <a:pt x="505368" y="724368"/>
                </a:lnTo>
                <a:lnTo>
                  <a:pt x="511178" y="722494"/>
                </a:lnTo>
                <a:lnTo>
                  <a:pt x="514451" y="717531"/>
                </a:lnTo>
                <a:cubicBezTo>
                  <a:pt x="514171" y="710761"/>
                  <a:pt x="513893" y="703992"/>
                  <a:pt x="513612" y="697222"/>
                </a:cubicBezTo>
                <a:cubicBezTo>
                  <a:pt x="513272" y="693376"/>
                  <a:pt x="513720" y="690905"/>
                  <a:pt x="514772" y="689289"/>
                </a:cubicBezTo>
                <a:lnTo>
                  <a:pt x="515249" y="689151"/>
                </a:lnTo>
                <a:cubicBezTo>
                  <a:pt x="515320" y="686637"/>
                  <a:pt x="515389" y="684122"/>
                  <a:pt x="515461" y="681608"/>
                </a:cubicBezTo>
                <a:cubicBezTo>
                  <a:pt x="522970" y="666964"/>
                  <a:pt x="551123" y="617831"/>
                  <a:pt x="560298" y="601285"/>
                </a:cubicBezTo>
                <a:cubicBezTo>
                  <a:pt x="558549" y="585107"/>
                  <a:pt x="540289" y="573171"/>
                  <a:pt x="570504" y="582332"/>
                </a:cubicBezTo>
                <a:cubicBezTo>
                  <a:pt x="570816" y="577121"/>
                  <a:pt x="573898" y="574271"/>
                  <a:pt x="578347" y="572511"/>
                </a:cubicBezTo>
                <a:lnTo>
                  <a:pt x="580375" y="572092"/>
                </a:lnTo>
                <a:lnTo>
                  <a:pt x="575722" y="536015"/>
                </a:lnTo>
                <a:lnTo>
                  <a:pt x="578705" y="531675"/>
                </a:lnTo>
                <a:lnTo>
                  <a:pt x="564084" y="491380"/>
                </a:lnTo>
                <a:cubicBezTo>
                  <a:pt x="560969" y="487340"/>
                  <a:pt x="560134" y="482008"/>
                  <a:pt x="564457" y="473782"/>
                </a:cubicBezTo>
                <a:lnTo>
                  <a:pt x="566413" y="472000"/>
                </a:lnTo>
                <a:lnTo>
                  <a:pt x="584600" y="354566"/>
                </a:lnTo>
                <a:cubicBezTo>
                  <a:pt x="586100" y="325288"/>
                  <a:pt x="584583" y="317533"/>
                  <a:pt x="588077" y="265704"/>
                </a:cubicBezTo>
                <a:cubicBezTo>
                  <a:pt x="588008" y="205530"/>
                  <a:pt x="578491" y="226511"/>
                  <a:pt x="580576" y="187093"/>
                </a:cubicBezTo>
                <a:cubicBezTo>
                  <a:pt x="579265" y="162458"/>
                  <a:pt x="569240" y="117589"/>
                  <a:pt x="587928" y="130336"/>
                </a:cubicBezTo>
                <a:cubicBezTo>
                  <a:pt x="552635" y="69804"/>
                  <a:pt x="604651" y="82036"/>
                  <a:pt x="593881" y="17287"/>
                </a:cubicBezTo>
                <a:cubicBezTo>
                  <a:pt x="600399" y="13784"/>
                  <a:pt x="605413" y="8440"/>
                  <a:pt x="609224" y="1705"/>
                </a:cubicBezTo>
                <a:close/>
              </a:path>
            </a:pathLst>
          </a:custGeom>
        </p:spPr>
      </p:pic>
    </p:spTree>
    <p:custDataLst>
      <p:tags r:id="rId1"/>
    </p:custDataLst>
    <p:extLst>
      <p:ext uri="{BB962C8B-B14F-4D97-AF65-F5344CB8AC3E}">
        <p14:creationId xmlns:p14="http://schemas.microsoft.com/office/powerpoint/2010/main" val="2394962308"/>
      </p:ext>
    </p:extLst>
  </p:cSld>
  <p:clrMapOvr>
    <a:masterClrMapping/>
  </p:clrMapOvr>
  <mc:AlternateContent xmlns:mc="http://schemas.openxmlformats.org/markup-compatibility/2006" xmlns:p14="http://schemas.microsoft.com/office/powerpoint/2010/main">
    <mc:Choice Requires="p14">
      <p:transition spd="slow" p14:dur="2000" advTm="10698"/>
    </mc:Choice>
    <mc:Fallback xmlns="">
      <p:transition spd="slow" advTm="106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77DFBE4-7EE1-7085-9A0D-E197B6D5FCB3}"/>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A32C22E6-7724-C270-D28C-17B6FA75B80F}"/>
              </a:ext>
            </a:extLst>
          </p:cNvPr>
          <p:cNvSpPr>
            <a:spLocks noGrp="1"/>
          </p:cNvSpPr>
          <p:nvPr>
            <p:ph idx="1"/>
          </p:nvPr>
        </p:nvSpPr>
        <p:spPr>
          <a:xfrm>
            <a:off x="1115568" y="2183802"/>
            <a:ext cx="10168128" cy="3993161"/>
          </a:xfrm>
        </p:spPr>
        <p:txBody>
          <a:bodyPr>
            <a:normAutofit/>
          </a:bodyPr>
          <a:lstStyle/>
          <a:p>
            <a:pPr marL="0" indent="0">
              <a:buNone/>
            </a:pPr>
            <a:r>
              <a:rPr lang="en-US" sz="2200" b="1" i="0">
                <a:effectLst/>
                <a:latin typeface="Arial" panose="020B0604020202020204" pitchFamily="34" charset="0"/>
                <a:cs typeface="Arial" panose="020B0604020202020204" pitchFamily="34" charset="0"/>
              </a:rPr>
              <a:t>Chained Assignment:</a:t>
            </a:r>
            <a:endParaRPr lang="en-US" sz="2200" b="0" i="0">
              <a:effectLst/>
              <a:latin typeface="Arial" panose="020B0604020202020204" pitchFamily="34" charset="0"/>
              <a:cs typeface="Arial" panose="020B0604020202020204" pitchFamily="34" charset="0"/>
            </a:endParaRPr>
          </a:p>
          <a:p>
            <a:r>
              <a:rPr lang="en-US" sz="2200" b="0" i="0">
                <a:effectLst/>
                <a:latin typeface="Arial" panose="020B0604020202020204" pitchFamily="34" charset="0"/>
                <a:cs typeface="Arial" panose="020B0604020202020204" pitchFamily="34" charset="0"/>
              </a:rPr>
              <a:t>In Kotlin, you can perform chained assignment, where multiple variables are assigned in a single line, which can improve code readability.</a:t>
            </a:r>
          </a:p>
          <a:p>
            <a:pPr marL="0" indent="0">
              <a:buNone/>
            </a:pPr>
            <a:r>
              <a:rPr lang="en-US" sz="2200">
                <a:effectLst/>
                <a:latin typeface="Arial" panose="020B0604020202020204" pitchFamily="34" charset="0"/>
                <a:cs typeface="Arial" panose="020B0604020202020204" pitchFamily="34" charset="0"/>
              </a:rPr>
              <a:t>	</a:t>
            </a:r>
            <a:r>
              <a:rPr lang="en-US" sz="1500">
                <a:effectLst/>
                <a:latin typeface="Arial" panose="020B0604020202020204" pitchFamily="34" charset="0"/>
                <a:cs typeface="Arial" panose="020B0604020202020204" pitchFamily="34" charset="0"/>
              </a:rPr>
              <a:t>var a = 5</a:t>
            </a:r>
          </a:p>
          <a:p>
            <a:pPr marL="0" indent="0">
              <a:buNone/>
            </a:pPr>
            <a:r>
              <a:rPr lang="en-US" sz="1500">
                <a:latin typeface="Arial" panose="020B0604020202020204" pitchFamily="34" charset="0"/>
                <a:cs typeface="Arial" panose="020B0604020202020204" pitchFamily="34" charset="0"/>
              </a:rPr>
              <a:t>	</a:t>
            </a:r>
            <a:r>
              <a:rPr lang="en-US" sz="1500">
                <a:effectLst/>
                <a:latin typeface="Arial" panose="020B0604020202020204" pitchFamily="34" charset="0"/>
                <a:cs typeface="Arial" panose="020B0604020202020204" pitchFamily="34" charset="0"/>
              </a:rPr>
              <a:t>var b = 10 </a:t>
            </a:r>
          </a:p>
          <a:p>
            <a:pPr marL="0" indent="0">
              <a:buNone/>
            </a:pPr>
            <a:r>
              <a:rPr lang="en-US" sz="1500">
                <a:latin typeface="Arial" panose="020B0604020202020204" pitchFamily="34" charset="0"/>
                <a:cs typeface="Arial" panose="020B0604020202020204" pitchFamily="34" charset="0"/>
              </a:rPr>
              <a:t>	</a:t>
            </a:r>
            <a:r>
              <a:rPr lang="en-US" sz="1500">
                <a:effectLst/>
                <a:latin typeface="Arial" panose="020B0604020202020204" pitchFamily="34" charset="0"/>
                <a:cs typeface="Arial" panose="020B0604020202020204" pitchFamily="34" charset="0"/>
              </a:rPr>
              <a:t>var c = 15 </a:t>
            </a:r>
          </a:p>
          <a:p>
            <a:pPr marL="0" indent="0">
              <a:buNone/>
            </a:pPr>
            <a:r>
              <a:rPr lang="en-US" sz="1500">
                <a:latin typeface="Arial" panose="020B0604020202020204" pitchFamily="34" charset="0"/>
                <a:cs typeface="Arial" panose="020B0604020202020204" pitchFamily="34" charset="0"/>
              </a:rPr>
              <a:t>	</a:t>
            </a:r>
            <a:r>
              <a:rPr lang="en-US" sz="1500">
                <a:effectLst/>
                <a:latin typeface="Arial" panose="020B0604020202020204" pitchFamily="34" charset="0"/>
                <a:cs typeface="Arial" panose="020B0604020202020204" pitchFamily="34" charset="0"/>
              </a:rPr>
              <a:t>a = b = c = 20 .// Chained assignment.</a:t>
            </a:r>
          </a:p>
          <a:p>
            <a:pPr marL="0" indent="0">
              <a:buNone/>
            </a:pPr>
            <a:r>
              <a:rPr lang="en-US" sz="2200" b="1">
                <a:latin typeface="Arial" panose="020B0604020202020204" pitchFamily="34" charset="0"/>
                <a:cs typeface="Arial" panose="020B0604020202020204" pitchFamily="34" charset="0"/>
              </a:rPr>
              <a:t>Overload Operators </a:t>
            </a:r>
          </a:p>
          <a:p>
            <a:r>
              <a:rPr lang="en-US" sz="2200" b="0" i="0">
                <a:effectLst/>
                <a:latin typeface="Söhne"/>
              </a:rPr>
              <a:t>Kotlin allows you to overload a set of predefined operators and create custom operators for your classes.</a:t>
            </a:r>
            <a:endParaRPr lang="en-US" sz="2200"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67420940"/>
      </p:ext>
    </p:extLst>
  </p:cSld>
  <p:clrMapOvr>
    <a:masterClrMapping/>
  </p:clrMapOvr>
  <mc:AlternateContent xmlns:mc="http://schemas.openxmlformats.org/markup-compatibility/2006" xmlns:p14="http://schemas.microsoft.com/office/powerpoint/2010/main">
    <mc:Choice Requires="p14">
      <p:transition spd="slow" p14:dur="2000" advTm="30963"/>
    </mc:Choice>
    <mc:Fallback xmlns="">
      <p:transition spd="slow" advTm="30963"/>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FEFF1B3-7707-CA9B-C1C5-5E4963A5FA87}"/>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23035798-5506-CFAB-2F9B-D84FDC695CAB}"/>
              </a:ext>
            </a:extLst>
          </p:cNvPr>
          <p:cNvSpPr>
            <a:spLocks noGrp="1"/>
          </p:cNvSpPr>
          <p:nvPr>
            <p:ph idx="1"/>
          </p:nvPr>
        </p:nvSpPr>
        <p:spPr>
          <a:xfrm>
            <a:off x="1115568" y="2481943"/>
            <a:ext cx="10168128" cy="3695020"/>
          </a:xfrm>
        </p:spPr>
        <p:txBody>
          <a:bodyPr>
            <a:normAutofit/>
          </a:bodyPr>
          <a:lstStyle/>
          <a:p>
            <a:pPr marL="0" indent="0">
              <a:buNone/>
            </a:pPr>
            <a:endParaRPr lang="en-US" sz="1500"/>
          </a:p>
          <a:p>
            <a:pPr marL="0" indent="0">
              <a:buNone/>
            </a:pPr>
            <a:r>
              <a:rPr lang="en-US" sz="1500"/>
              <a:t>Fun main(){</a:t>
            </a:r>
          </a:p>
          <a:p>
            <a:pPr marL="0" indent="0">
              <a:buNone/>
            </a:pPr>
            <a:r>
              <a:rPr lang="en-US" sz="1500"/>
              <a:t>	</a:t>
            </a:r>
            <a:r>
              <a:rPr lang="en-US" sz="1500" err="1"/>
              <a:t>val</a:t>
            </a:r>
            <a:r>
              <a:rPr lang="en-US" sz="1500"/>
              <a:t> v1 = </a:t>
            </a:r>
            <a:r>
              <a:rPr lang="en-US" sz="1500" err="1"/>
              <a:t>ExampleClass</a:t>
            </a:r>
            <a:r>
              <a:rPr lang="en-US" sz="1500"/>
              <a:t>(10)</a:t>
            </a:r>
          </a:p>
          <a:p>
            <a:pPr marL="0" indent="0">
              <a:buNone/>
            </a:pPr>
            <a:r>
              <a:rPr lang="en-US" sz="1500"/>
              <a:t>	</a:t>
            </a:r>
            <a:r>
              <a:rPr lang="en-US" sz="1500" err="1"/>
              <a:t>val</a:t>
            </a:r>
            <a:r>
              <a:rPr lang="en-US" sz="1500"/>
              <a:t> v2 = v1.plus(11)</a:t>
            </a:r>
          </a:p>
          <a:p>
            <a:pPr marL="0" indent="0">
              <a:buNone/>
            </a:pPr>
            <a:r>
              <a:rPr lang="en-US" sz="1500"/>
              <a:t>	</a:t>
            </a:r>
            <a:r>
              <a:rPr lang="en-US" sz="1500" err="1"/>
              <a:t>println</a:t>
            </a:r>
            <a:r>
              <a:rPr lang="en-US" sz="1500"/>
              <a:t>(v2)</a:t>
            </a:r>
          </a:p>
          <a:p>
            <a:pPr marL="0" indent="0">
              <a:buNone/>
            </a:pPr>
            <a:r>
              <a:rPr lang="en-US" sz="1500"/>
              <a:t>}</a:t>
            </a:r>
          </a:p>
          <a:p>
            <a:pPr marL="0" indent="0">
              <a:buNone/>
            </a:pPr>
            <a:r>
              <a:rPr lang="en-US" sz="1500"/>
              <a:t>class </a:t>
            </a:r>
            <a:r>
              <a:rPr lang="en-US" sz="1500" err="1"/>
              <a:t>ExampleClass</a:t>
            </a:r>
            <a:r>
              <a:rPr lang="en-US" sz="1500"/>
              <a:t>(</a:t>
            </a:r>
            <a:r>
              <a:rPr lang="en-US" sz="1500" err="1"/>
              <a:t>value:Int</a:t>
            </a:r>
            <a:r>
              <a:rPr lang="en-US" sz="1500"/>
              <a:t>){</a:t>
            </a:r>
          </a:p>
          <a:p>
            <a:pPr marL="0" indent="0">
              <a:buNone/>
            </a:pPr>
            <a:r>
              <a:rPr lang="en-US" sz="1500"/>
              <a:t>	Operator fun plus(</a:t>
            </a:r>
            <a:r>
              <a:rPr lang="en-US" sz="1500" err="1"/>
              <a:t>otherValue</a:t>
            </a:r>
            <a:r>
              <a:rPr lang="en-US" sz="1500"/>
              <a:t>: Int): </a:t>
            </a:r>
            <a:r>
              <a:rPr lang="en-US" sz="1500" err="1"/>
              <a:t>ExampleClass</a:t>
            </a:r>
            <a:r>
              <a:rPr lang="en-US" sz="1500"/>
              <a:t> = </a:t>
            </a:r>
            <a:r>
              <a:rPr lang="en-US" sz="1500" err="1"/>
              <a:t>ExampleClass</a:t>
            </a:r>
            <a:r>
              <a:rPr lang="en-US" sz="1500"/>
              <a:t>(</a:t>
            </a:r>
            <a:r>
              <a:rPr lang="en-US" sz="1500" err="1"/>
              <a:t>this.value</a:t>
            </a:r>
            <a:r>
              <a:rPr lang="en-US" sz="1500"/>
              <a:t> + </a:t>
            </a:r>
            <a:r>
              <a:rPr lang="en-US" sz="1500" err="1"/>
              <a:t>otherValue</a:t>
            </a:r>
            <a:r>
              <a:rPr lang="en-US" sz="1500"/>
              <a:t>)</a:t>
            </a:r>
          </a:p>
          <a:p>
            <a:pPr marL="0" indent="0">
              <a:buNone/>
            </a:pPr>
            <a:r>
              <a:rPr lang="en-US" sz="1500"/>
              <a:t>}</a:t>
            </a:r>
          </a:p>
          <a:p>
            <a:pPr marL="0" indent="0">
              <a:buNone/>
            </a:pPr>
            <a:endParaRPr lang="en-US" sz="1500"/>
          </a:p>
        </p:txBody>
      </p:sp>
      <p:sp>
        <p:nvSpPr>
          <p:cNvPr id="4" name="Rectangle 3">
            <a:extLst>
              <a:ext uri="{FF2B5EF4-FFF2-40B4-BE49-F238E27FC236}">
                <a16:creationId xmlns:a16="http://schemas.microsoft.com/office/drawing/2014/main" id="{050812BA-25C9-CE0A-1FC1-E1AB35EB3AD4}"/>
              </a:ext>
            </a:extLst>
          </p:cNvPr>
          <p:cNvSpPr/>
          <p:nvPr/>
        </p:nvSpPr>
        <p:spPr>
          <a:xfrm>
            <a:off x="4680285" y="3080084"/>
            <a:ext cx="4174957" cy="102624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Output: </a:t>
            </a:r>
            <a:r>
              <a:rPr lang="en-US" err="1"/>
              <a:t>ExampleClass</a:t>
            </a:r>
            <a:r>
              <a:rPr lang="en-US"/>
              <a:t>(value =21)</a:t>
            </a:r>
            <a:endParaRPr lang="en-IN"/>
          </a:p>
        </p:txBody>
      </p:sp>
      <p:sp>
        <p:nvSpPr>
          <p:cNvPr id="5" name="Rectangle 4">
            <a:extLst>
              <a:ext uri="{FF2B5EF4-FFF2-40B4-BE49-F238E27FC236}">
                <a16:creationId xmlns:a16="http://schemas.microsoft.com/office/drawing/2014/main" id="{73CE7DFD-2D84-1707-5E6F-BBA4A7659375}"/>
              </a:ext>
            </a:extLst>
          </p:cNvPr>
          <p:cNvSpPr/>
          <p:nvPr/>
        </p:nvSpPr>
        <p:spPr>
          <a:xfrm>
            <a:off x="4495619" y="5196401"/>
            <a:ext cx="6878338" cy="7386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when a function has a single expression in its body, you can omit the curly braces {} and use the =</a:t>
            </a:r>
            <a:endParaRPr lang="en-IN"/>
          </a:p>
        </p:txBody>
      </p:sp>
    </p:spTree>
    <p:extLst>
      <p:ext uri="{BB962C8B-B14F-4D97-AF65-F5344CB8AC3E}">
        <p14:creationId xmlns:p14="http://schemas.microsoft.com/office/powerpoint/2010/main" val="1803099200"/>
      </p:ext>
    </p:extLst>
  </p:cSld>
  <p:clrMapOvr>
    <a:masterClrMapping/>
  </p:clrMapOvr>
  <mc:AlternateContent xmlns:mc="http://schemas.openxmlformats.org/markup-compatibility/2006" xmlns:p14="http://schemas.microsoft.com/office/powerpoint/2010/main">
    <mc:Choice Requires="p14">
      <p:transition spd="slow" p14:dur="2000" advTm="46804"/>
    </mc:Choice>
    <mc:Fallback xmlns="">
      <p:transition spd="slow" advTm="46804"/>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90585CA-220F-FA89-E8A8-CEBB53E5DA38}"/>
              </a:ext>
            </a:extLst>
          </p:cNvPr>
          <p:cNvSpPr>
            <a:spLocks noGrp="1"/>
          </p:cNvSpPr>
          <p:nvPr>
            <p:ph type="title"/>
          </p:nvPr>
        </p:nvSpPr>
        <p:spPr>
          <a:xfrm>
            <a:off x="1115568" y="548640"/>
            <a:ext cx="10168128" cy="1179576"/>
          </a:xfrm>
        </p:spPr>
        <p:txBody>
          <a:bodyPr>
            <a:normAutofit/>
          </a:bodyPr>
          <a:lstStyle/>
          <a:p>
            <a:r>
              <a:rPr lang="en-US" sz="3700" b="1" i="0">
                <a:effectLst/>
                <a:latin typeface="Söhne"/>
              </a:rPr>
              <a:t>Support to OO Programming </a:t>
            </a:r>
            <a:br>
              <a:rPr lang="en-US" sz="3700" b="1" i="0">
                <a:effectLst/>
                <a:latin typeface="Söhne"/>
              </a:rPr>
            </a:br>
            <a:endParaRPr lang="en-US" sz="37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7C8238B0-E9FD-32AF-D0F4-2324FF91DB31}"/>
              </a:ext>
            </a:extLst>
          </p:cNvPr>
          <p:cNvSpPr>
            <a:spLocks noGrp="1"/>
          </p:cNvSpPr>
          <p:nvPr>
            <p:ph idx="1"/>
          </p:nvPr>
        </p:nvSpPr>
        <p:spPr>
          <a:xfrm>
            <a:off x="1115568" y="2481943"/>
            <a:ext cx="10168128" cy="3695020"/>
          </a:xfrm>
        </p:spPr>
        <p:txBody>
          <a:bodyPr>
            <a:normAutofit/>
          </a:bodyPr>
          <a:lstStyle/>
          <a:p>
            <a:r>
              <a:rPr lang="en-US" sz="2200" b="0" i="0">
                <a:effectLst/>
                <a:latin typeface="Arial" panose="020B0604020202020204" pitchFamily="34" charset="0"/>
                <a:cs typeface="Arial" panose="020B0604020202020204" pitchFamily="34" charset="0"/>
              </a:rPr>
              <a:t>Object-Oriented (OO) programming is fully supported in Kotlin, a modern and concise programming language that combines object-oriented and functional programming features. Kotlin was designed to be fully interoperable with Java, which means it can leverage Java's extensive support for OO programming :</a:t>
            </a:r>
          </a:p>
          <a:p>
            <a:pPr>
              <a:buFont typeface="+mj-lt"/>
              <a:buAutoNum type="arabicPeriod"/>
            </a:pPr>
            <a:r>
              <a:rPr lang="en-US" sz="2200" b="1" i="0">
                <a:effectLst/>
                <a:latin typeface="Arial" panose="020B0604020202020204" pitchFamily="34" charset="0"/>
                <a:cs typeface="Arial" panose="020B0604020202020204" pitchFamily="34" charset="0"/>
              </a:rPr>
              <a:t>Class-Based:</a:t>
            </a:r>
            <a:r>
              <a:rPr lang="en-US" sz="2200" b="0" i="0">
                <a:effectLst/>
                <a:latin typeface="Arial" panose="020B0604020202020204" pitchFamily="34" charset="0"/>
                <a:cs typeface="Arial" panose="020B0604020202020204" pitchFamily="34" charset="0"/>
              </a:rPr>
              <a:t> Kotlin is a class-based language, which means it supports class and object creation, inheritance, and encapsulation, core concepts of OO programming.</a:t>
            </a:r>
          </a:p>
          <a:p>
            <a:pPr>
              <a:buFont typeface="+mj-lt"/>
              <a:buAutoNum type="arabicPeriod"/>
            </a:pPr>
            <a:r>
              <a:rPr lang="en-US" sz="2200" b="1" i="0">
                <a:effectLst/>
                <a:latin typeface="Arial" panose="020B0604020202020204" pitchFamily="34" charset="0"/>
                <a:cs typeface="Arial" panose="020B0604020202020204" pitchFamily="34" charset="0"/>
              </a:rPr>
              <a:t>Classes and Objects:</a:t>
            </a:r>
            <a:r>
              <a:rPr lang="en-US" sz="2200" b="0" i="0">
                <a:effectLst/>
                <a:latin typeface="Arial" panose="020B0604020202020204" pitchFamily="34" charset="0"/>
                <a:cs typeface="Arial" panose="020B0604020202020204" pitchFamily="34" charset="0"/>
              </a:rPr>
              <a:t> You can define classes and create objects in Kotlin just like in traditional OO languages. Kotlin's syntax for defining classes is concise and readable.</a:t>
            </a:r>
          </a:p>
          <a:p>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7245320"/>
      </p:ext>
    </p:extLst>
  </p:cSld>
  <p:clrMapOvr>
    <a:masterClrMapping/>
  </p:clrMapOvr>
  <mc:AlternateContent xmlns:mc="http://schemas.openxmlformats.org/markup-compatibility/2006" xmlns:p14="http://schemas.microsoft.com/office/powerpoint/2010/main">
    <mc:Choice Requires="p14">
      <p:transition spd="slow" p14:dur="2000" advTm="23462"/>
    </mc:Choice>
    <mc:Fallback xmlns="">
      <p:transition spd="slow" advTm="23462"/>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1D5566D-5801-0EEB-4C26-CD9BA7924E77}"/>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93B8A08-AE96-9A6D-AA75-064E105E07C5}"/>
              </a:ext>
            </a:extLst>
          </p:cNvPr>
          <p:cNvSpPr>
            <a:spLocks noGrp="1"/>
          </p:cNvSpPr>
          <p:nvPr>
            <p:ph idx="1"/>
          </p:nvPr>
        </p:nvSpPr>
        <p:spPr>
          <a:xfrm>
            <a:off x="1115568" y="1986455"/>
            <a:ext cx="10168128" cy="4871545"/>
          </a:xfrm>
        </p:spPr>
        <p:txBody>
          <a:bodyPr>
            <a:normAutofit fontScale="92500" lnSpcReduction="10000"/>
          </a:bodyPr>
          <a:lstStyle/>
          <a:p>
            <a:pPr marL="0" indent="0">
              <a:buNone/>
            </a:pPr>
            <a:r>
              <a:rPr lang="en-US" sz="2200" b="1"/>
              <a:t>Example: </a:t>
            </a:r>
          </a:p>
          <a:p>
            <a:pPr marL="0" indent="0">
              <a:buNone/>
            </a:pPr>
            <a:r>
              <a:rPr lang="en-US" sz="1500"/>
              <a:t>class Person {</a:t>
            </a:r>
          </a:p>
          <a:p>
            <a:pPr marL="0" indent="0">
              <a:buNone/>
            </a:pPr>
            <a:r>
              <a:rPr lang="en-US" sz="1500"/>
              <a:t>    var name: String = ""</a:t>
            </a:r>
          </a:p>
          <a:p>
            <a:pPr marL="0" indent="0">
              <a:buNone/>
            </a:pPr>
            <a:r>
              <a:rPr lang="en-US" sz="1500"/>
              <a:t>    var age: Int = 0</a:t>
            </a:r>
          </a:p>
          <a:p>
            <a:pPr marL="0" indent="0">
              <a:buNone/>
            </a:pPr>
            <a:r>
              <a:rPr lang="en-US" sz="1500"/>
              <a:t>}</a:t>
            </a:r>
          </a:p>
          <a:p>
            <a:pPr marL="0" indent="0">
              <a:buNone/>
            </a:pPr>
            <a:r>
              <a:rPr lang="en-US" sz="1500" err="1"/>
              <a:t>val</a:t>
            </a:r>
            <a:r>
              <a:rPr lang="en-US" sz="1500"/>
              <a:t> person = Person(); //Object For Person Class.</a:t>
            </a:r>
          </a:p>
          <a:p>
            <a:r>
              <a:rPr lang="en-US" sz="2200" b="1">
                <a:latin typeface="Arial" panose="020B0604020202020204" pitchFamily="34" charset="0"/>
                <a:cs typeface="Arial" panose="020B0604020202020204" pitchFamily="34" charset="0"/>
              </a:rPr>
              <a:t>Object Expression:</a:t>
            </a:r>
          </a:p>
          <a:p>
            <a:pPr marL="457200" lvl="1" indent="0">
              <a:buNone/>
            </a:pPr>
            <a:r>
              <a:rPr lang="en-US" sz="2200">
                <a:latin typeface="Arial" panose="020B0604020202020204" pitchFamily="34" charset="0"/>
                <a:cs typeface="Arial" panose="020B0604020202020204" pitchFamily="34" charset="0"/>
              </a:rPr>
              <a:t>Object expressions Object expressions create objects of anonymous classes, that is, classes that aren't explicitly declared with the class declaration. Such classes are useful for one-time use. Instances of anonymous classes are also called anonymous objects because they are defined by an expression, not a name.</a:t>
            </a:r>
          </a:p>
          <a:p>
            <a:pPr marL="457200" lvl="1" indent="0">
              <a:buNone/>
            </a:pPr>
            <a:endParaRPr lang="en-US" sz="1800">
              <a:latin typeface="Arial" panose="020B0604020202020204" pitchFamily="34" charset="0"/>
              <a:cs typeface="Arial" panose="020B0604020202020204" pitchFamily="34" charset="0"/>
            </a:endParaRPr>
          </a:p>
          <a:p>
            <a:pPr marL="457200" lvl="1" indent="0">
              <a:buNone/>
            </a:pP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a:t>
            </a:r>
            <a:r>
              <a:rPr lang="en-US" sz="1500" err="1">
                <a:latin typeface="Arial" panose="020B0604020202020204" pitchFamily="34" charset="0"/>
                <a:cs typeface="Arial" panose="020B0604020202020204" pitchFamily="34" charset="0"/>
              </a:rPr>
              <a:t>helloWorld</a:t>
            </a:r>
            <a:r>
              <a:rPr lang="en-US" sz="1500">
                <a:latin typeface="Arial" panose="020B0604020202020204" pitchFamily="34" charset="0"/>
                <a:cs typeface="Arial" panose="020B0604020202020204" pitchFamily="34" charset="0"/>
              </a:rPr>
              <a:t> = object {   </a:t>
            </a:r>
          </a:p>
          <a:p>
            <a:pPr marL="457200" lvl="1" indent="0">
              <a:buNone/>
            </a:pPr>
            <a:r>
              <a:rPr lang="en-US" sz="1500">
                <a:latin typeface="Arial" panose="020B0604020202020204" pitchFamily="34" charset="0"/>
                <a:cs typeface="Arial" panose="020B0604020202020204" pitchFamily="34" charset="0"/>
              </a:rPr>
              <a:t> </a:t>
            </a: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hello = "Hello"    </a:t>
            </a: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world = "World"    </a:t>
            </a:r>
          </a:p>
          <a:p>
            <a:pPr marL="457200" lvl="1" indent="0">
              <a:buNone/>
            </a:pPr>
            <a:r>
              <a:rPr lang="en-US" sz="1500">
                <a:latin typeface="Arial" panose="020B0604020202020204" pitchFamily="34" charset="0"/>
                <a:cs typeface="Arial" panose="020B0604020202020204" pitchFamily="34" charset="0"/>
              </a:rPr>
              <a:t>// object expressions extend Any, so override is required on </a:t>
            </a:r>
            <a:r>
              <a:rPr lang="en-US" sz="1500" err="1">
                <a:latin typeface="Arial" panose="020B0604020202020204" pitchFamily="34" charset="0"/>
                <a:cs typeface="Arial" panose="020B0604020202020204" pitchFamily="34" charset="0"/>
              </a:rPr>
              <a:t>toString</a:t>
            </a:r>
            <a:r>
              <a:rPr lang="en-US" sz="1500">
                <a:latin typeface="Arial" panose="020B0604020202020204" pitchFamily="34" charset="0"/>
                <a:cs typeface="Arial" panose="020B0604020202020204" pitchFamily="34" charset="0"/>
              </a:rPr>
              <a:t>()    </a:t>
            </a:r>
          </a:p>
          <a:p>
            <a:pPr marL="457200" lvl="1" indent="0">
              <a:buNone/>
            </a:pPr>
            <a:r>
              <a:rPr lang="en-US" sz="1500">
                <a:latin typeface="Arial" panose="020B0604020202020204" pitchFamily="34" charset="0"/>
                <a:cs typeface="Arial" panose="020B0604020202020204" pitchFamily="34" charset="0"/>
              </a:rPr>
              <a:t>override fun </a:t>
            </a:r>
            <a:r>
              <a:rPr lang="en-US" sz="1500" err="1">
                <a:latin typeface="Arial" panose="020B0604020202020204" pitchFamily="34" charset="0"/>
                <a:cs typeface="Arial" panose="020B0604020202020204" pitchFamily="34" charset="0"/>
              </a:rPr>
              <a:t>toString</a:t>
            </a:r>
            <a:r>
              <a:rPr lang="en-US" sz="1500">
                <a:latin typeface="Arial" panose="020B0604020202020204" pitchFamily="34" charset="0"/>
                <a:cs typeface="Arial" panose="020B0604020202020204" pitchFamily="34" charset="0"/>
              </a:rPr>
              <a:t>() = "$hello $world“</a:t>
            </a:r>
          </a:p>
          <a:p>
            <a:pPr marL="457200" lvl="1" indent="0">
              <a:buNone/>
            </a:pPr>
            <a:r>
              <a:rPr lang="en-US" sz="1500">
                <a:latin typeface="Arial" panose="020B0604020202020204" pitchFamily="34" charset="0"/>
                <a:cs typeface="Arial" panose="020B0604020202020204" pitchFamily="34" charset="0"/>
              </a:rPr>
              <a:t>}</a:t>
            </a:r>
          </a:p>
          <a:p>
            <a:pPr marL="0" indent="0">
              <a:buNone/>
            </a:pPr>
            <a:endParaRPr lang="en-US" sz="1500"/>
          </a:p>
        </p:txBody>
      </p:sp>
    </p:spTree>
    <p:extLst>
      <p:ext uri="{BB962C8B-B14F-4D97-AF65-F5344CB8AC3E}">
        <p14:creationId xmlns:p14="http://schemas.microsoft.com/office/powerpoint/2010/main" val="1589200366"/>
      </p:ext>
    </p:extLst>
  </p:cSld>
  <p:clrMapOvr>
    <a:masterClrMapping/>
  </p:clrMapOvr>
  <mc:AlternateContent xmlns:mc="http://schemas.openxmlformats.org/markup-compatibility/2006" xmlns:p14="http://schemas.microsoft.com/office/powerpoint/2010/main">
    <mc:Choice Requires="p14">
      <p:transition spd="slow" p14:dur="2000" advTm="41500"/>
    </mc:Choice>
    <mc:Fallback xmlns="">
      <p:transition spd="slow" advTm="415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943183-3D90-52AD-8D6C-5A8137DA02AC}"/>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C53CCC5-768E-7FE3-E49F-AD176520698E}"/>
              </a:ext>
            </a:extLst>
          </p:cNvPr>
          <p:cNvSpPr>
            <a:spLocks noGrp="1"/>
          </p:cNvSpPr>
          <p:nvPr>
            <p:ph idx="1"/>
          </p:nvPr>
        </p:nvSpPr>
        <p:spPr>
          <a:xfrm>
            <a:off x="1115568" y="2481943"/>
            <a:ext cx="10168128" cy="3695020"/>
          </a:xfrm>
        </p:spPr>
        <p:txBody>
          <a:bodyPr>
            <a:noAutofit/>
          </a:bodyPr>
          <a:lstStyle/>
          <a:p>
            <a:r>
              <a:rPr lang="en-US" sz="2200" b="1" i="0">
                <a:effectLst/>
                <a:latin typeface="Arial" panose="020B0604020202020204" pitchFamily="34" charset="0"/>
                <a:cs typeface="Arial" panose="020B0604020202020204" pitchFamily="34" charset="0"/>
              </a:rPr>
              <a:t>Inheritance:</a:t>
            </a:r>
            <a:r>
              <a:rPr lang="en-US" sz="2200" b="0" i="0">
                <a:effectLst/>
                <a:latin typeface="Arial" panose="020B0604020202020204" pitchFamily="34" charset="0"/>
                <a:cs typeface="Arial" panose="020B0604020202020204" pitchFamily="34" charset="0"/>
              </a:rPr>
              <a:t> Kotlin supports class inheritance, allowing you to create subclasses and base classes. You can use the </a:t>
            </a:r>
            <a:r>
              <a:rPr lang="en-US" sz="2200">
                <a:latin typeface="Arial" panose="020B0604020202020204" pitchFamily="34" charset="0"/>
                <a:cs typeface="Arial" panose="020B0604020202020204" pitchFamily="34" charset="0"/>
              </a:rPr>
              <a:t>open</a:t>
            </a:r>
            <a:r>
              <a:rPr lang="en-US" sz="2200" b="0" i="0">
                <a:effectLst/>
                <a:latin typeface="Arial" panose="020B0604020202020204" pitchFamily="34" charset="0"/>
                <a:cs typeface="Arial" panose="020B0604020202020204" pitchFamily="34" charset="0"/>
              </a:rPr>
              <a:t> keyword to indicate that a class is open for extension and then inherit from it using the </a:t>
            </a:r>
            <a:r>
              <a:rPr lang="en-US" sz="2200">
                <a:latin typeface="Arial" panose="020B0604020202020204" pitchFamily="34" charset="0"/>
                <a:cs typeface="Arial" panose="020B0604020202020204" pitchFamily="34" charset="0"/>
              </a:rPr>
              <a:t>: Base Class</a:t>
            </a:r>
            <a:r>
              <a:rPr lang="en-US" sz="2200" b="0" i="0">
                <a:effectLst/>
                <a:latin typeface="Arial" panose="020B0604020202020204" pitchFamily="34" charset="0"/>
                <a:cs typeface="Arial" panose="020B0604020202020204" pitchFamily="34" charset="0"/>
              </a:rPr>
              <a:t> syntax.</a:t>
            </a:r>
          </a:p>
          <a:p>
            <a:pPr marL="246888" lvl="4" indent="0">
              <a:buNone/>
            </a:pPr>
            <a:endParaRPr lang="en-US" sz="2200">
              <a:latin typeface="Arial" panose="020B0604020202020204" pitchFamily="34" charset="0"/>
              <a:cs typeface="Arial" panose="020B0604020202020204" pitchFamily="34" charset="0"/>
            </a:endParaRPr>
          </a:p>
          <a:p>
            <a:pPr marL="246888" lvl="4" indent="0">
              <a:buNone/>
            </a:pPr>
            <a:r>
              <a:rPr lang="en-US" sz="1500" b="0" i="0">
                <a:effectLst/>
                <a:latin typeface="Arial" panose="020B0604020202020204" pitchFamily="34" charset="0"/>
                <a:cs typeface="Arial" panose="020B0604020202020204" pitchFamily="34" charset="0"/>
              </a:rPr>
              <a:t>open class Shape {</a:t>
            </a:r>
          </a:p>
          <a:p>
            <a:pPr marL="246888" lvl="4" indent="0">
              <a:buNone/>
            </a:pPr>
            <a:r>
              <a:rPr lang="en-US" sz="1500" b="0" i="0">
                <a:effectLst/>
                <a:latin typeface="Arial" panose="020B0604020202020204" pitchFamily="34" charset="0"/>
                <a:cs typeface="Arial" panose="020B0604020202020204" pitchFamily="34" charset="0"/>
              </a:rPr>
              <a:t>    // ...</a:t>
            </a:r>
          </a:p>
          <a:p>
            <a:pPr marL="246888" lvl="4" indent="0">
              <a:buNone/>
            </a:pPr>
            <a:r>
              <a:rPr lang="en-US" sz="1500" b="0" i="0">
                <a:effectLst/>
                <a:latin typeface="Arial" panose="020B0604020202020204" pitchFamily="34" charset="0"/>
                <a:cs typeface="Arial" panose="020B0604020202020204" pitchFamily="34" charset="0"/>
              </a:rPr>
              <a:t>}</a:t>
            </a:r>
          </a:p>
          <a:p>
            <a:pPr marL="246888" lvl="4" indent="0">
              <a:buNone/>
            </a:pPr>
            <a:r>
              <a:rPr lang="en-US" sz="1500" b="0" i="0">
                <a:effectLst/>
                <a:latin typeface="Arial" panose="020B0604020202020204" pitchFamily="34" charset="0"/>
                <a:cs typeface="Arial" panose="020B0604020202020204" pitchFamily="34" charset="0"/>
              </a:rPr>
              <a:t>class Circle : Shape() {</a:t>
            </a:r>
          </a:p>
          <a:p>
            <a:pPr marL="246888" lvl="4" indent="0">
              <a:buNone/>
            </a:pPr>
            <a:r>
              <a:rPr lang="en-US" sz="1500" b="0" i="0">
                <a:effectLst/>
                <a:latin typeface="Arial" panose="020B0604020202020204" pitchFamily="34" charset="0"/>
                <a:cs typeface="Arial" panose="020B0604020202020204" pitchFamily="34" charset="0"/>
              </a:rPr>
              <a:t>    // ...</a:t>
            </a:r>
          </a:p>
          <a:p>
            <a:pPr marL="246888" lvl="4" indent="0">
              <a:buNone/>
            </a:pPr>
            <a:r>
              <a:rPr lang="en-US" sz="1500" b="0" i="0">
                <a:effectLst/>
                <a:latin typeface="Arial" panose="020B0604020202020204" pitchFamily="34" charset="0"/>
                <a:cs typeface="Arial" panose="020B0604020202020204" pitchFamily="34" charset="0"/>
              </a:rPr>
              <a:t>}</a:t>
            </a:r>
          </a:p>
          <a:p>
            <a:endParaRPr lang="en-US" sz="2200" b="0" i="0">
              <a:effectLst/>
              <a:latin typeface="Arial" panose="020B0604020202020204" pitchFamily="34" charset="0"/>
              <a:cs typeface="Arial" panose="020B0604020202020204" pitchFamily="34" charset="0"/>
            </a:endParaRPr>
          </a:p>
          <a:p>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29524707"/>
      </p:ext>
    </p:extLst>
  </p:cSld>
  <p:clrMapOvr>
    <a:masterClrMapping/>
  </p:clrMapOvr>
  <mc:AlternateContent xmlns:mc="http://schemas.openxmlformats.org/markup-compatibility/2006" xmlns:p14="http://schemas.microsoft.com/office/powerpoint/2010/main">
    <mc:Choice Requires="p14">
      <p:transition spd="slow" p14:dur="2000" advTm="34863"/>
    </mc:Choice>
    <mc:Fallback xmlns="">
      <p:transition spd="slow" advTm="34863"/>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E485D25-F701-1D04-AD89-CEC1725793EE}"/>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234D3C3D-D84C-F8D3-DB23-0088A6E0AB4D}"/>
              </a:ext>
            </a:extLst>
          </p:cNvPr>
          <p:cNvSpPr>
            <a:spLocks noGrp="1"/>
          </p:cNvSpPr>
          <p:nvPr>
            <p:ph idx="1"/>
          </p:nvPr>
        </p:nvSpPr>
        <p:spPr>
          <a:xfrm>
            <a:off x="1115568" y="2097742"/>
            <a:ext cx="10168128" cy="4079222"/>
          </a:xfrm>
        </p:spPr>
        <p:txBody>
          <a:bodyPr>
            <a:noAutofit/>
          </a:bodyPr>
          <a:lstStyle/>
          <a:p>
            <a:r>
              <a:rPr lang="en-US" sz="2000" b="1" i="0">
                <a:effectLst/>
                <a:latin typeface="Arial" panose="020B0604020202020204" pitchFamily="34" charset="0"/>
                <a:cs typeface="Arial" panose="020B0604020202020204" pitchFamily="34" charset="0"/>
              </a:rPr>
              <a:t>Polymorphism:</a:t>
            </a:r>
            <a:r>
              <a:rPr lang="en-US" sz="2000" b="0" i="0">
                <a:effectLst/>
                <a:latin typeface="Arial" panose="020B0604020202020204" pitchFamily="34" charset="0"/>
                <a:cs typeface="Arial" panose="020B0604020202020204" pitchFamily="34" charset="0"/>
              </a:rPr>
              <a:t> Kotlin supports polymorphism, enabling you to define functions or methods in base classes and override them in derived classes. It also allows the use of interfaces to achieve polymorphism.</a:t>
            </a:r>
          </a:p>
          <a:p>
            <a:endParaRPr lang="en-US" sz="2000" b="0" i="0">
              <a:effectLst/>
              <a:latin typeface="Arial" panose="020B0604020202020204" pitchFamily="34" charset="0"/>
              <a:cs typeface="Arial" panose="020B0604020202020204" pitchFamily="34" charset="0"/>
            </a:endParaRPr>
          </a:p>
          <a:p>
            <a:pPr marL="457200" lvl="1" indent="0">
              <a:buNone/>
            </a:pPr>
            <a:r>
              <a:rPr lang="en-US" sz="1500">
                <a:latin typeface="Arial" panose="020B0604020202020204" pitchFamily="34" charset="0"/>
                <a:cs typeface="Arial" panose="020B0604020202020204" pitchFamily="34" charset="0"/>
              </a:rPr>
              <a:t>open class Animal {</a:t>
            </a:r>
          </a:p>
          <a:p>
            <a:pPr marL="457200" lvl="1" indent="0">
              <a:buNone/>
            </a:pPr>
            <a:r>
              <a:rPr lang="en-US" sz="1500">
                <a:latin typeface="Arial" panose="020B0604020202020204" pitchFamily="34" charset="0"/>
                <a:cs typeface="Arial" panose="020B0604020202020204" pitchFamily="34" charset="0"/>
              </a:rPr>
              <a:t>    open fun </a:t>
            </a:r>
            <a:r>
              <a:rPr lang="en-US" sz="1500" err="1">
                <a:latin typeface="Arial" panose="020B0604020202020204" pitchFamily="34" charset="0"/>
                <a:cs typeface="Arial" panose="020B0604020202020204" pitchFamily="34" charset="0"/>
              </a:rPr>
              <a:t>makeSound</a:t>
            </a:r>
            <a:r>
              <a:rPr lang="en-US" sz="1500">
                <a:latin typeface="Arial" panose="020B0604020202020204" pitchFamily="34" charset="0"/>
                <a:cs typeface="Arial" panose="020B0604020202020204" pitchFamily="34" charset="0"/>
              </a:rPr>
              <a:t>() { }</a:t>
            </a:r>
          </a:p>
          <a:p>
            <a:pPr marL="457200" lvl="1" indent="0">
              <a:buNone/>
            </a:pPr>
            <a:r>
              <a:rPr lang="en-US" sz="1500">
                <a:latin typeface="Arial" panose="020B0604020202020204" pitchFamily="34" charset="0"/>
                <a:cs typeface="Arial" panose="020B0604020202020204" pitchFamily="34" charset="0"/>
              </a:rPr>
              <a:t>}</a:t>
            </a:r>
          </a:p>
          <a:p>
            <a:pPr marL="457200" lvl="1" indent="0">
              <a:buNone/>
            </a:pPr>
            <a:endParaRPr lang="en-US" sz="1500">
              <a:latin typeface="Arial" panose="020B0604020202020204" pitchFamily="34" charset="0"/>
              <a:cs typeface="Arial" panose="020B0604020202020204" pitchFamily="34" charset="0"/>
            </a:endParaRPr>
          </a:p>
          <a:p>
            <a:pPr marL="457200" lvl="1" indent="0">
              <a:buNone/>
            </a:pPr>
            <a:r>
              <a:rPr lang="en-US" sz="1500">
                <a:latin typeface="Arial" panose="020B0604020202020204" pitchFamily="34" charset="0"/>
                <a:cs typeface="Arial" panose="020B0604020202020204" pitchFamily="34" charset="0"/>
              </a:rPr>
              <a:t>class Dog : Animal() {</a:t>
            </a:r>
          </a:p>
          <a:p>
            <a:pPr marL="457200" lvl="1" indent="0">
              <a:buNone/>
            </a:pPr>
            <a:r>
              <a:rPr lang="en-US" sz="1500">
                <a:latin typeface="Arial" panose="020B0604020202020204" pitchFamily="34" charset="0"/>
                <a:cs typeface="Arial" panose="020B0604020202020204" pitchFamily="34" charset="0"/>
              </a:rPr>
              <a:t>    override fun </a:t>
            </a:r>
            <a:r>
              <a:rPr lang="en-US" sz="1500" err="1">
                <a:latin typeface="Arial" panose="020B0604020202020204" pitchFamily="34" charset="0"/>
                <a:cs typeface="Arial" panose="020B0604020202020204" pitchFamily="34" charset="0"/>
              </a:rPr>
              <a:t>makeSound</a:t>
            </a:r>
            <a:r>
              <a:rPr lang="en-US" sz="1500">
                <a:latin typeface="Arial" panose="020B0604020202020204" pitchFamily="34" charset="0"/>
                <a:cs typeface="Arial" panose="020B0604020202020204" pitchFamily="34" charset="0"/>
              </a:rPr>
              <a:t>() {</a:t>
            </a:r>
          </a:p>
          <a:p>
            <a:pPr marL="457200" lvl="1" indent="0">
              <a:buNone/>
            </a:pPr>
            <a:r>
              <a:rPr lang="en-US" sz="1500">
                <a:latin typeface="Arial" panose="020B0604020202020204" pitchFamily="34" charset="0"/>
                <a:cs typeface="Arial" panose="020B0604020202020204" pitchFamily="34" charset="0"/>
              </a:rPr>
              <a:t>        </a:t>
            </a:r>
            <a:r>
              <a:rPr lang="en-US" sz="1500" err="1">
                <a:latin typeface="Arial" panose="020B0604020202020204" pitchFamily="34" charset="0"/>
                <a:cs typeface="Arial" panose="020B0604020202020204" pitchFamily="34" charset="0"/>
              </a:rPr>
              <a:t>println</a:t>
            </a:r>
            <a:r>
              <a:rPr lang="en-US" sz="1500">
                <a:latin typeface="Arial" panose="020B0604020202020204" pitchFamily="34" charset="0"/>
                <a:cs typeface="Arial" panose="020B0604020202020204" pitchFamily="34" charset="0"/>
              </a:rPr>
              <a:t>("Woof!")</a:t>
            </a:r>
          </a:p>
          <a:p>
            <a:pPr marL="457200" lvl="1" indent="0">
              <a:buNone/>
            </a:pPr>
            <a:r>
              <a:rPr lang="en-US" sz="1500">
                <a:latin typeface="Arial" panose="020B0604020202020204" pitchFamily="34" charset="0"/>
                <a:cs typeface="Arial" panose="020B0604020202020204" pitchFamily="34" charset="0"/>
              </a:rPr>
              <a:t>    }</a:t>
            </a:r>
          </a:p>
          <a:p>
            <a:pPr marL="457200" lvl="1" indent="0">
              <a:buNone/>
            </a:pPr>
            <a:r>
              <a:rPr lang="en-US" sz="1500">
                <a:latin typeface="Arial" panose="020B0604020202020204" pitchFamily="34" charset="0"/>
                <a:cs typeface="Arial" panose="020B0604020202020204" pitchFamily="34" charset="0"/>
              </a:rPr>
              <a:t>}</a:t>
            </a:r>
          </a:p>
          <a:p>
            <a:pPr marL="457200" lvl="1" indent="0">
              <a:buNone/>
            </a:pPr>
            <a:r>
              <a:rPr lang="en-US" sz="1400" err="1"/>
              <a:t>val</a:t>
            </a:r>
            <a:r>
              <a:rPr lang="en-US" sz="1400"/>
              <a:t> </a:t>
            </a:r>
            <a:r>
              <a:rPr lang="en-US" sz="1400" err="1"/>
              <a:t>puppy:Animal</a:t>
            </a:r>
            <a:r>
              <a:rPr lang="en-US" sz="1400"/>
              <a:t> = Dog()</a:t>
            </a:r>
          </a:p>
          <a:p>
            <a:pPr marL="457200" lvl="1" indent="0">
              <a:buNone/>
            </a:pPr>
            <a:r>
              <a:rPr lang="en-US" sz="1400" err="1">
                <a:latin typeface="Arial" panose="020B0604020202020204" pitchFamily="34" charset="0"/>
                <a:cs typeface="Arial" panose="020B0604020202020204" pitchFamily="34" charset="0"/>
              </a:rPr>
              <a:t>puppy.makeSound</a:t>
            </a:r>
            <a:r>
              <a:rPr lang="en-US" sz="1400">
                <a:latin typeface="Arial" panose="020B0604020202020204" pitchFamily="34" charset="0"/>
                <a:cs typeface="Arial" panose="020B0604020202020204" pitchFamily="34" charset="0"/>
              </a:rPr>
              <a:t>()</a:t>
            </a:r>
          </a:p>
          <a:p>
            <a:pPr marL="457200" lvl="1" indent="0">
              <a:buNone/>
            </a:pPr>
            <a:endParaRPr lang="en-US" sz="1500">
              <a:latin typeface="Arial" panose="020B0604020202020204" pitchFamily="34" charset="0"/>
              <a:cs typeface="Arial" panose="020B0604020202020204" pitchFamily="34" charset="0"/>
            </a:endParaRPr>
          </a:p>
          <a:p>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86565216"/>
      </p:ext>
    </p:extLst>
  </p:cSld>
  <p:clrMapOvr>
    <a:masterClrMapping/>
  </p:clrMapOvr>
  <mc:AlternateContent xmlns:mc="http://schemas.openxmlformats.org/markup-compatibility/2006" xmlns:p14="http://schemas.microsoft.com/office/powerpoint/2010/main">
    <mc:Choice Requires="p14">
      <p:transition spd="slow" p14:dur="2000" advTm="30464"/>
    </mc:Choice>
    <mc:Fallback xmlns="">
      <p:transition spd="slow" advTm="30464"/>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4B8C4E8-52CB-8D47-8C71-4B4F4F6B2229}"/>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646BE53E-69D7-BBFB-8FF3-30CF93E08F40}"/>
              </a:ext>
            </a:extLst>
          </p:cNvPr>
          <p:cNvSpPr>
            <a:spLocks noGrp="1"/>
          </p:cNvSpPr>
          <p:nvPr>
            <p:ph idx="1"/>
          </p:nvPr>
        </p:nvSpPr>
        <p:spPr>
          <a:xfrm>
            <a:off x="1115568" y="2481943"/>
            <a:ext cx="10168128" cy="3695020"/>
          </a:xfrm>
        </p:spPr>
        <p:txBody>
          <a:bodyPr>
            <a:normAutofit fontScale="92500" lnSpcReduction="10000"/>
          </a:bodyPr>
          <a:lstStyle/>
          <a:p>
            <a:r>
              <a:rPr lang="en-US" sz="2200" b="1" i="0">
                <a:effectLst/>
                <a:latin typeface="Arial" panose="020B0604020202020204" pitchFamily="34" charset="0"/>
                <a:cs typeface="Arial" panose="020B0604020202020204" pitchFamily="34" charset="0"/>
              </a:rPr>
              <a:t>Abstraction:</a:t>
            </a:r>
            <a:r>
              <a:rPr lang="en-US" sz="2200" b="0" i="0">
                <a:effectLst/>
                <a:latin typeface="Arial" panose="020B0604020202020204" pitchFamily="34" charset="0"/>
                <a:cs typeface="Arial" panose="020B0604020202020204" pitchFamily="34" charset="0"/>
              </a:rPr>
              <a:t> You can use abstract classes and functions in Kotlin to define abstract data types and methods that must be implemented in subclasses.</a:t>
            </a:r>
          </a:p>
          <a:p>
            <a:endParaRPr lang="en-US" sz="2200">
              <a:latin typeface="Arial" panose="020B0604020202020204" pitchFamily="34" charset="0"/>
              <a:cs typeface="Arial" panose="020B0604020202020204" pitchFamily="34" charset="0"/>
            </a:endParaRPr>
          </a:p>
          <a:p>
            <a:pPr marL="45720" lvl="3" indent="0">
              <a:buNone/>
            </a:pPr>
            <a:r>
              <a:rPr lang="en-US" sz="1500">
                <a:latin typeface="Arial" panose="020B0604020202020204" pitchFamily="34" charset="0"/>
                <a:cs typeface="Arial" panose="020B0604020202020204" pitchFamily="34" charset="0"/>
              </a:rPr>
              <a:t>abstract class Shape {</a:t>
            </a:r>
          </a:p>
          <a:p>
            <a:pPr marL="45720" lvl="3" indent="0">
              <a:buNone/>
            </a:pPr>
            <a:r>
              <a:rPr lang="en-US" sz="1500">
                <a:latin typeface="Arial" panose="020B0604020202020204" pitchFamily="34" charset="0"/>
                <a:cs typeface="Arial" panose="020B0604020202020204" pitchFamily="34" charset="0"/>
              </a:rPr>
              <a:t>    abstract fun area(): Double</a:t>
            </a:r>
          </a:p>
          <a:p>
            <a:pPr marL="45720" lvl="3" indent="0">
              <a:buNone/>
            </a:pPr>
            <a:r>
              <a:rPr lang="en-US" sz="1500">
                <a:latin typeface="Arial" panose="020B0604020202020204" pitchFamily="34" charset="0"/>
                <a:cs typeface="Arial" panose="020B0604020202020204" pitchFamily="34" charset="0"/>
              </a:rPr>
              <a:t>}</a:t>
            </a:r>
          </a:p>
          <a:p>
            <a:pPr marL="45720" lvl="3" indent="0">
              <a:buNone/>
            </a:pPr>
            <a:endParaRPr lang="en-US" sz="1500">
              <a:latin typeface="Arial" panose="020B0604020202020204" pitchFamily="34" charset="0"/>
              <a:cs typeface="Arial" panose="020B0604020202020204" pitchFamily="34" charset="0"/>
            </a:endParaRPr>
          </a:p>
          <a:p>
            <a:pPr marL="45720" lvl="3" indent="0">
              <a:buNone/>
            </a:pPr>
            <a:r>
              <a:rPr lang="en-US" sz="1500">
                <a:latin typeface="Arial" panose="020B0604020202020204" pitchFamily="34" charset="0"/>
                <a:cs typeface="Arial" panose="020B0604020202020204" pitchFamily="34" charset="0"/>
              </a:rPr>
              <a:t>class Circle(</a:t>
            </a: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radius: Double) : Shape() {</a:t>
            </a:r>
          </a:p>
          <a:p>
            <a:pPr marL="45720" lvl="3" indent="0">
              <a:buNone/>
            </a:pPr>
            <a:r>
              <a:rPr lang="en-US" sz="1500">
                <a:latin typeface="Arial" panose="020B0604020202020204" pitchFamily="34" charset="0"/>
                <a:cs typeface="Arial" panose="020B0604020202020204" pitchFamily="34" charset="0"/>
              </a:rPr>
              <a:t>    override fun area() = </a:t>
            </a:r>
            <a:r>
              <a:rPr lang="en-US" sz="1500" err="1">
                <a:latin typeface="Arial" panose="020B0604020202020204" pitchFamily="34" charset="0"/>
                <a:cs typeface="Arial" panose="020B0604020202020204" pitchFamily="34" charset="0"/>
              </a:rPr>
              <a:t>Math.PI</a:t>
            </a:r>
            <a:r>
              <a:rPr lang="en-US" sz="1500">
                <a:latin typeface="Arial" panose="020B0604020202020204" pitchFamily="34" charset="0"/>
                <a:cs typeface="Arial" panose="020B0604020202020204" pitchFamily="34" charset="0"/>
              </a:rPr>
              <a:t> * radius * radius</a:t>
            </a:r>
          </a:p>
          <a:p>
            <a:pPr marL="45720" lvl="3" indent="0">
              <a:buNone/>
            </a:pPr>
            <a:r>
              <a:rPr lang="en-US" sz="1500">
                <a:latin typeface="Arial" panose="020B0604020202020204" pitchFamily="34" charset="0"/>
                <a:cs typeface="Arial" panose="020B0604020202020204" pitchFamily="34" charset="0"/>
              </a:rPr>
              <a:t>}</a:t>
            </a:r>
          </a:p>
          <a:p>
            <a:pPr marL="45720" lvl="3" indent="0">
              <a:buNone/>
            </a:pPr>
            <a:endParaRPr lang="en-US" sz="1500">
              <a:latin typeface="Arial" panose="020B0604020202020204" pitchFamily="34" charset="0"/>
              <a:cs typeface="Arial" panose="020B0604020202020204" pitchFamily="34" charset="0"/>
            </a:endParaRPr>
          </a:p>
          <a:p>
            <a:pPr marL="45720" lvl="3" indent="0">
              <a:buNone/>
            </a:pPr>
            <a:r>
              <a:rPr lang="en-US" sz="1500">
                <a:latin typeface="Arial" panose="020B0604020202020204" pitchFamily="34" charset="0"/>
                <a:cs typeface="Arial" panose="020B0604020202020204" pitchFamily="34" charset="0"/>
              </a:rPr>
              <a:t>class Rectangle(</a:t>
            </a: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width: Double, </a:t>
            </a: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height: Double) : Shape() {</a:t>
            </a:r>
          </a:p>
          <a:p>
            <a:pPr marL="45720" lvl="3" indent="0">
              <a:buNone/>
            </a:pPr>
            <a:r>
              <a:rPr lang="en-US" sz="1500">
                <a:latin typeface="Arial" panose="020B0604020202020204" pitchFamily="34" charset="0"/>
                <a:cs typeface="Arial" panose="020B0604020202020204" pitchFamily="34" charset="0"/>
              </a:rPr>
              <a:t>    override fun area() = width * height</a:t>
            </a:r>
          </a:p>
          <a:p>
            <a:pPr marL="45720" lvl="3" indent="0">
              <a:buNone/>
            </a:pPr>
            <a:r>
              <a:rPr lang="en-US" sz="1500">
                <a:latin typeface="Arial" panose="020B0604020202020204" pitchFamily="34" charset="0"/>
                <a:cs typeface="Arial" panose="020B0604020202020204" pitchFamily="34" charset="0"/>
              </a:rPr>
              <a:t>}</a:t>
            </a:r>
          </a:p>
          <a:p>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38364668"/>
      </p:ext>
    </p:extLst>
  </p:cSld>
  <p:clrMapOvr>
    <a:masterClrMapping/>
  </p:clrMapOvr>
  <mc:AlternateContent xmlns:mc="http://schemas.openxmlformats.org/markup-compatibility/2006" xmlns:p14="http://schemas.microsoft.com/office/powerpoint/2010/main">
    <mc:Choice Requires="p14">
      <p:transition spd="slow" p14:dur="2000" advTm="29888"/>
    </mc:Choice>
    <mc:Fallback xmlns="">
      <p:transition spd="slow" advTm="29888"/>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CE426F5-DDD0-5655-ABFB-FC1E84D7FB0F}"/>
              </a:ext>
            </a:extLst>
          </p:cNvPr>
          <p:cNvSpPr>
            <a:spLocks noGrp="1"/>
          </p:cNvSpPr>
          <p:nvPr>
            <p:ph type="title"/>
          </p:nvPr>
        </p:nvSpPr>
        <p:spPr>
          <a:xfrm>
            <a:off x="1115568" y="548640"/>
            <a:ext cx="10168128" cy="1179576"/>
          </a:xfrm>
        </p:spPr>
        <p:txBody>
          <a:bodyPr>
            <a:normAutofit/>
          </a:bodyPr>
          <a:lstStyle/>
          <a:p>
            <a:r>
              <a:rPr lang="en-US" sz="4000" b="1"/>
              <a:t>Functional Programming –Core Concepts</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BDF34E25-D216-0AFE-7775-69482F826F19}"/>
              </a:ext>
            </a:extLst>
          </p:cNvPr>
          <p:cNvSpPr>
            <a:spLocks noGrp="1"/>
          </p:cNvSpPr>
          <p:nvPr>
            <p:ph idx="1"/>
          </p:nvPr>
        </p:nvSpPr>
        <p:spPr>
          <a:xfrm>
            <a:off x="1115568" y="2018806"/>
            <a:ext cx="10168128" cy="4839194"/>
          </a:xfrm>
        </p:spPr>
        <p:txBody>
          <a:bodyPr>
            <a:noAutofit/>
          </a:bodyPr>
          <a:lstStyle/>
          <a:p>
            <a:pPr>
              <a:buFont typeface="Arial" panose="020B0604020202020204" pitchFamily="34" charset="0"/>
              <a:buChar char="•"/>
            </a:pPr>
            <a:r>
              <a:rPr lang="en-US" sz="2200" b="1" i="0" dirty="0">
                <a:effectLst/>
                <a:latin typeface="Arial" panose="020B0604020202020204" pitchFamily="34" charset="0"/>
                <a:cs typeface="Arial" panose="020B0604020202020204" pitchFamily="34" charset="0"/>
              </a:rPr>
              <a:t>Immutability in Kotlin:</a:t>
            </a:r>
            <a:endParaRPr lang="en-US" sz="2200" b="0" i="0" dirty="0">
              <a:effectLst/>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sz="2200" b="0" i="0" dirty="0">
                <a:effectLst/>
                <a:latin typeface="Arial" panose="020B0604020202020204" pitchFamily="34" charset="0"/>
                <a:cs typeface="Arial" panose="020B0604020202020204" pitchFamily="34" charset="0"/>
              </a:rPr>
              <a:t>In Kotlin, </a:t>
            </a:r>
            <a:r>
              <a:rPr lang="en-US" sz="2200" b="0" i="0" dirty="0" err="1">
                <a:effectLst/>
                <a:latin typeface="Arial" panose="020B0604020202020204" pitchFamily="34" charset="0"/>
                <a:cs typeface="Arial" panose="020B0604020202020204" pitchFamily="34" charset="0"/>
              </a:rPr>
              <a:t>val</a:t>
            </a:r>
            <a:r>
              <a:rPr lang="en-US" sz="2200" b="0" i="0" dirty="0">
                <a:effectLst/>
                <a:latin typeface="Arial" panose="020B0604020202020204" pitchFamily="34" charset="0"/>
                <a:cs typeface="Arial" panose="020B0604020202020204" pitchFamily="34" charset="0"/>
              </a:rPr>
              <a:t> is used for immutable variables and var for mutable ones.</a:t>
            </a:r>
          </a:p>
          <a:p>
            <a:pPr marL="914400" lvl="2" indent="0">
              <a:buNone/>
            </a:pPr>
            <a:r>
              <a:rPr lang="en-US" sz="1800" b="0" i="0" dirty="0" err="1">
                <a:effectLst/>
                <a:latin typeface="Arial" panose="020B0604020202020204" pitchFamily="34" charset="0"/>
                <a:cs typeface="Arial" panose="020B0604020202020204" pitchFamily="34" charset="0"/>
              </a:rPr>
              <a:t>val</a:t>
            </a:r>
            <a:r>
              <a:rPr lang="en-US" sz="1800" b="0" i="0" dirty="0">
                <a:effectLst/>
                <a:latin typeface="Arial" panose="020B0604020202020204" pitchFamily="34" charset="0"/>
                <a:cs typeface="Arial" panose="020B0604020202020204" pitchFamily="34" charset="0"/>
              </a:rPr>
              <a:t> </a:t>
            </a:r>
            <a:r>
              <a:rPr lang="en-US" sz="1800" b="0" i="0" dirty="0" err="1">
                <a:effectLst/>
                <a:latin typeface="Arial" panose="020B0604020202020204" pitchFamily="34" charset="0"/>
                <a:cs typeface="Arial" panose="020B0604020202020204" pitchFamily="34" charset="0"/>
              </a:rPr>
              <a:t>initialList</a:t>
            </a:r>
            <a:r>
              <a:rPr lang="en-US" sz="1800" b="0" i="0" dirty="0">
                <a:effectLst/>
                <a:latin typeface="Arial" panose="020B0604020202020204" pitchFamily="34" charset="0"/>
                <a:cs typeface="Arial" panose="020B0604020202020204" pitchFamily="34" charset="0"/>
              </a:rPr>
              <a:t> = </a:t>
            </a:r>
            <a:r>
              <a:rPr lang="en-US" sz="1800" b="0" i="0" dirty="0" err="1">
                <a:effectLst/>
                <a:latin typeface="Arial" panose="020B0604020202020204" pitchFamily="34" charset="0"/>
                <a:cs typeface="Arial" panose="020B0604020202020204" pitchFamily="34" charset="0"/>
              </a:rPr>
              <a:t>listOf</a:t>
            </a:r>
            <a:r>
              <a:rPr lang="en-US" sz="1800" b="0" i="0" dirty="0">
                <a:effectLst/>
                <a:latin typeface="Arial" panose="020B0604020202020204" pitchFamily="34" charset="0"/>
                <a:cs typeface="Arial" panose="020B0604020202020204" pitchFamily="34" charset="0"/>
              </a:rPr>
              <a:t>(1, 2, 3)</a:t>
            </a:r>
          </a:p>
          <a:p>
            <a:pPr marL="914400" lvl="2" indent="0">
              <a:buNone/>
            </a:pPr>
            <a:r>
              <a:rPr lang="en-US" sz="1800" b="0" i="0" dirty="0">
                <a:effectLst/>
                <a:latin typeface="Arial" panose="020B0604020202020204" pitchFamily="34" charset="0"/>
                <a:cs typeface="Arial" panose="020B0604020202020204" pitchFamily="34" charset="0"/>
              </a:rPr>
              <a:t>// Creating a new list with an element added (immutability).</a:t>
            </a:r>
          </a:p>
          <a:p>
            <a:pPr marL="914400" lvl="2" indent="0">
              <a:buNone/>
            </a:pPr>
            <a:r>
              <a:rPr lang="en-US" sz="1800" b="0" i="0" dirty="0" err="1">
                <a:effectLst/>
                <a:latin typeface="Arial" panose="020B0604020202020204" pitchFamily="34" charset="0"/>
                <a:cs typeface="Arial" panose="020B0604020202020204" pitchFamily="34" charset="0"/>
              </a:rPr>
              <a:t>val</a:t>
            </a:r>
            <a:r>
              <a:rPr lang="en-US" sz="1800" b="0" i="0" dirty="0">
                <a:effectLst/>
                <a:latin typeface="Arial" panose="020B0604020202020204" pitchFamily="34" charset="0"/>
                <a:cs typeface="Arial" panose="020B0604020202020204" pitchFamily="34" charset="0"/>
              </a:rPr>
              <a:t> </a:t>
            </a:r>
            <a:r>
              <a:rPr lang="en-US" sz="1800" b="0" i="0" dirty="0" err="1">
                <a:effectLst/>
                <a:latin typeface="Arial" panose="020B0604020202020204" pitchFamily="34" charset="0"/>
                <a:cs typeface="Arial" panose="020B0604020202020204" pitchFamily="34" charset="0"/>
              </a:rPr>
              <a:t>newList</a:t>
            </a:r>
            <a:r>
              <a:rPr lang="en-US" sz="1800" b="0" i="0" dirty="0">
                <a:effectLst/>
                <a:latin typeface="Arial" panose="020B0604020202020204" pitchFamily="34" charset="0"/>
                <a:cs typeface="Arial" panose="020B0604020202020204" pitchFamily="34" charset="0"/>
              </a:rPr>
              <a:t> = </a:t>
            </a:r>
            <a:r>
              <a:rPr lang="en-US" sz="1800" b="0" i="0" dirty="0" err="1">
                <a:effectLst/>
                <a:latin typeface="Arial" panose="020B0604020202020204" pitchFamily="34" charset="0"/>
                <a:cs typeface="Arial" panose="020B0604020202020204" pitchFamily="34" charset="0"/>
              </a:rPr>
              <a:t>initialList</a:t>
            </a:r>
            <a:r>
              <a:rPr lang="en-US" sz="1800" b="0" i="0" dirty="0">
                <a:effectLst/>
                <a:latin typeface="Arial" panose="020B0604020202020204" pitchFamily="34" charset="0"/>
                <a:cs typeface="Arial" panose="020B0604020202020204" pitchFamily="34" charset="0"/>
              </a:rPr>
              <a:t> + 4</a:t>
            </a:r>
          </a:p>
          <a:p>
            <a:pPr marL="914400" lvl="2" indent="0">
              <a:buNone/>
            </a:pPr>
            <a:r>
              <a:rPr lang="en-US" sz="1800" b="0" i="0" dirty="0" err="1">
                <a:effectLst/>
                <a:latin typeface="Arial" panose="020B0604020202020204" pitchFamily="34" charset="0"/>
                <a:cs typeface="Arial" panose="020B0604020202020204" pitchFamily="34" charset="0"/>
              </a:rPr>
              <a:t>println</a:t>
            </a:r>
            <a:r>
              <a:rPr lang="en-US" sz="1800" b="0" i="0" dirty="0">
                <a:effectLst/>
                <a:latin typeface="Arial" panose="020B0604020202020204" pitchFamily="34" charset="0"/>
                <a:cs typeface="Arial" panose="020B0604020202020204" pitchFamily="34" charset="0"/>
              </a:rPr>
              <a:t>(</a:t>
            </a:r>
            <a:r>
              <a:rPr lang="en-US" sz="1800" b="0" i="0" dirty="0" err="1">
                <a:effectLst/>
                <a:latin typeface="Arial" panose="020B0604020202020204" pitchFamily="34" charset="0"/>
                <a:cs typeface="Arial" panose="020B0604020202020204" pitchFamily="34" charset="0"/>
              </a:rPr>
              <a:t>newList</a:t>
            </a:r>
            <a:r>
              <a:rPr lang="en-US" sz="1800" b="0" i="0" dirty="0">
                <a:effectLst/>
                <a:latin typeface="Arial" panose="020B0604020202020204" pitchFamily="34" charset="0"/>
                <a:cs typeface="Arial" panose="020B0604020202020204" pitchFamily="34" charset="0"/>
              </a:rPr>
              <a:t>) // [1, 2, 3, 4]</a:t>
            </a:r>
            <a:endParaRPr lang="en-US" sz="2200" b="0" i="0" dirty="0">
              <a:effectLst/>
              <a:latin typeface="Arial" panose="020B0604020202020204" pitchFamily="34" charset="0"/>
              <a:cs typeface="Arial" panose="020B0604020202020204" pitchFamily="34" charset="0"/>
            </a:endParaRPr>
          </a:p>
          <a:p>
            <a:pPr>
              <a:buFont typeface="Arial" panose="020B0604020202020204" pitchFamily="34" charset="0"/>
              <a:buChar char="•"/>
            </a:pPr>
            <a:r>
              <a:rPr lang="en-US" sz="2200" b="1" i="0" dirty="0">
                <a:effectLst/>
                <a:latin typeface="Arial" panose="020B0604020202020204" pitchFamily="34" charset="0"/>
                <a:cs typeface="Arial" panose="020B0604020202020204" pitchFamily="34" charset="0"/>
              </a:rPr>
              <a:t>Higher-Order Functions:</a:t>
            </a:r>
            <a:endParaRPr lang="en-US" sz="2200" b="0" i="0" dirty="0">
              <a:effectLst/>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sz="2200" b="0" i="0" dirty="0">
                <a:effectLst/>
                <a:latin typeface="Arial" panose="020B0604020202020204" pitchFamily="34" charset="0"/>
                <a:cs typeface="Arial" panose="020B0604020202020204" pitchFamily="34" charset="0"/>
              </a:rPr>
              <a:t>Kotlin allows them to be assigned to variables and passed as arguments.</a:t>
            </a:r>
          </a:p>
          <a:p>
            <a:pPr marL="742950" lvl="1" indent="-285750">
              <a:buFont typeface="Arial" panose="020B0604020202020204" pitchFamily="34" charset="0"/>
              <a:buChar char="•"/>
            </a:pPr>
            <a:r>
              <a:rPr lang="en-US" sz="2200" b="0" i="0" dirty="0">
                <a:effectLst/>
                <a:latin typeface="Arial" panose="020B0604020202020204" pitchFamily="34" charset="0"/>
                <a:cs typeface="Arial" panose="020B0604020202020204" pitchFamily="34" charset="0"/>
              </a:rPr>
              <a:t>Higher-order functions take functions as parameters and can return functions.</a:t>
            </a:r>
          </a:p>
          <a:p>
            <a:pPr marL="914400" lvl="2" indent="0">
              <a:buNone/>
            </a:pPr>
            <a:r>
              <a:rPr lang="en-US" sz="1000" b="0" i="0" dirty="0">
                <a:effectLst/>
                <a:latin typeface="Arial" panose="020B0604020202020204" pitchFamily="34" charset="0"/>
                <a:cs typeface="Arial" panose="020B0604020202020204" pitchFamily="34" charset="0"/>
              </a:rPr>
              <a:t>fun operate(a: Int, b: Int, operation: (Int, Int) -&gt; Int): Int {</a:t>
            </a:r>
          </a:p>
          <a:p>
            <a:pPr marL="914400" lvl="2" indent="0">
              <a:buNone/>
            </a:pPr>
            <a:r>
              <a:rPr lang="en-US" sz="1000" b="0" i="0" dirty="0">
                <a:effectLst/>
                <a:latin typeface="Arial" panose="020B0604020202020204" pitchFamily="34" charset="0"/>
                <a:cs typeface="Arial" panose="020B0604020202020204" pitchFamily="34" charset="0"/>
              </a:rPr>
              <a:t>    return operation(a, b)</a:t>
            </a:r>
          </a:p>
          <a:p>
            <a:pPr marL="914400" lvl="2" indent="0">
              <a:buNone/>
            </a:pPr>
            <a:r>
              <a:rPr lang="en-US" sz="1000" b="0" i="0" dirty="0">
                <a:effectLst/>
                <a:latin typeface="Arial" panose="020B0604020202020204" pitchFamily="34" charset="0"/>
                <a:cs typeface="Arial" panose="020B0604020202020204" pitchFamily="34" charset="0"/>
              </a:rPr>
              <a:t>}</a:t>
            </a:r>
          </a:p>
          <a:p>
            <a:pPr marL="914400" lvl="2" indent="0">
              <a:buNone/>
            </a:pPr>
            <a:endParaRPr lang="en-US" sz="1000" b="0" i="0" dirty="0">
              <a:effectLst/>
              <a:latin typeface="Arial" panose="020B0604020202020204" pitchFamily="34" charset="0"/>
              <a:cs typeface="Arial" panose="020B0604020202020204" pitchFamily="34" charset="0"/>
            </a:endParaRPr>
          </a:p>
          <a:p>
            <a:pPr marL="914400" lvl="2" indent="0">
              <a:buNone/>
            </a:pPr>
            <a:r>
              <a:rPr lang="en-US" sz="1000" b="0" i="0" dirty="0" err="1">
                <a:effectLst/>
                <a:latin typeface="Arial" panose="020B0604020202020204" pitchFamily="34" charset="0"/>
                <a:cs typeface="Arial" panose="020B0604020202020204" pitchFamily="34" charset="0"/>
              </a:rPr>
              <a:t>val</a:t>
            </a:r>
            <a:r>
              <a:rPr lang="en-US" sz="1000" b="0" i="0" dirty="0">
                <a:effectLst/>
                <a:latin typeface="Arial" panose="020B0604020202020204" pitchFamily="34" charset="0"/>
                <a:cs typeface="Arial" panose="020B0604020202020204" pitchFamily="34" charset="0"/>
              </a:rPr>
              <a:t> result1 = operate(5, 3) { x, y -&gt; x + y }</a:t>
            </a:r>
          </a:p>
          <a:p>
            <a:pPr marL="914400" lvl="2" indent="0">
              <a:buNone/>
            </a:pPr>
            <a:r>
              <a:rPr lang="en-US" sz="1000" b="0" i="0" dirty="0" err="1">
                <a:effectLst/>
                <a:latin typeface="Arial" panose="020B0604020202020204" pitchFamily="34" charset="0"/>
                <a:cs typeface="Arial" panose="020B0604020202020204" pitchFamily="34" charset="0"/>
              </a:rPr>
              <a:t>val</a:t>
            </a:r>
            <a:r>
              <a:rPr lang="en-US" sz="1000" b="0" i="0" dirty="0">
                <a:effectLst/>
                <a:latin typeface="Arial" panose="020B0604020202020204" pitchFamily="34" charset="0"/>
                <a:cs typeface="Arial" panose="020B0604020202020204" pitchFamily="34" charset="0"/>
              </a:rPr>
              <a:t> result2 = operate(5, 3) { x, y -&gt; x * y }</a:t>
            </a:r>
          </a:p>
          <a:p>
            <a:pPr marL="742950" lvl="1" indent="-285750">
              <a:buFont typeface="Arial" panose="020B0604020202020204" pitchFamily="34" charset="0"/>
              <a:buChar char="•"/>
            </a:pPr>
            <a:endParaRPr lang="en-US" sz="2200" b="0" i="0" dirty="0">
              <a:effectLst/>
              <a:latin typeface="Arial" panose="020B0604020202020204" pitchFamily="34" charset="0"/>
              <a:cs typeface="Arial" panose="020B0604020202020204" pitchFamily="34" charset="0"/>
            </a:endParaRPr>
          </a:p>
          <a:p>
            <a:endParaRPr lang="en-US" sz="2200" dirty="0">
              <a:latin typeface="Arial" panose="020B0604020202020204" pitchFamily="34" charset="0"/>
              <a:cs typeface="Arial" panose="020B0604020202020204" pitchFamily="34" charset="0"/>
            </a:endParaRPr>
          </a:p>
          <a:p>
            <a:endParaRPr lang="en-US" sz="2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17157801"/>
      </p:ext>
    </p:extLst>
  </p:cSld>
  <p:clrMapOvr>
    <a:masterClrMapping/>
  </p:clrMapOvr>
  <mc:AlternateContent xmlns:mc="http://schemas.openxmlformats.org/markup-compatibility/2006" xmlns:p14="http://schemas.microsoft.com/office/powerpoint/2010/main">
    <mc:Choice Requires="p14">
      <p:transition spd="slow" p14:dur="2000" advTm="74862"/>
    </mc:Choice>
    <mc:Fallback xmlns="">
      <p:transition spd="slow" advTm="74862"/>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B3AFCB8-4B31-8D94-DEAB-B3E75BBA78A6}"/>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02729CCE-5712-BA1B-E883-6E9DC7B5C640}"/>
              </a:ext>
            </a:extLst>
          </p:cNvPr>
          <p:cNvSpPr>
            <a:spLocks noGrp="1"/>
          </p:cNvSpPr>
          <p:nvPr>
            <p:ph idx="1"/>
          </p:nvPr>
        </p:nvSpPr>
        <p:spPr>
          <a:xfrm>
            <a:off x="1115568" y="2481942"/>
            <a:ext cx="10168128" cy="4376057"/>
          </a:xfrm>
        </p:spPr>
        <p:txBody>
          <a:bodyPr>
            <a:normAutofit/>
          </a:bodyPr>
          <a:lstStyle/>
          <a:p>
            <a:pPr>
              <a:buFont typeface="Arial" panose="020B0604020202020204" pitchFamily="34" charset="0"/>
              <a:buChar char="•"/>
            </a:pPr>
            <a:r>
              <a:rPr lang="en-US" sz="2200" b="1" i="0" dirty="0">
                <a:effectLst/>
                <a:latin typeface="Arial" panose="020B0604020202020204" pitchFamily="34" charset="0"/>
                <a:cs typeface="Arial" panose="020B0604020202020204" pitchFamily="34" charset="0"/>
              </a:rPr>
              <a:t>Lambda Expressions:</a:t>
            </a:r>
            <a:endParaRPr lang="en-US" sz="2200" b="0" i="0" dirty="0">
              <a:effectLst/>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sz="2200" b="0" i="0" dirty="0">
                <a:effectLst/>
                <a:latin typeface="Arial" panose="020B0604020202020204" pitchFamily="34" charset="0"/>
                <a:cs typeface="Arial" panose="020B0604020202020204" pitchFamily="34" charset="0"/>
              </a:rPr>
              <a:t>Lambda expressions provide a concise way to define anonymous functions.</a:t>
            </a:r>
          </a:p>
          <a:p>
            <a:pPr marL="742950" lvl="1" indent="-285750">
              <a:buFont typeface="Arial" panose="020B0604020202020204" pitchFamily="34" charset="0"/>
              <a:buChar char="•"/>
            </a:pPr>
            <a:r>
              <a:rPr lang="en-US" sz="2200" b="0" i="0" dirty="0">
                <a:effectLst/>
                <a:latin typeface="Arial" panose="020B0604020202020204" pitchFamily="34" charset="0"/>
                <a:cs typeface="Arial" panose="020B0604020202020204" pitchFamily="34" charset="0"/>
              </a:rPr>
              <a:t>They are integral to functional programming in Kotlin</a:t>
            </a:r>
          </a:p>
          <a:p>
            <a:pPr marL="914400" lvl="2" indent="0">
              <a:buNone/>
            </a:pPr>
            <a:r>
              <a:rPr lang="en-US" sz="1500" b="0" i="0" dirty="0" err="1">
                <a:effectLst/>
                <a:latin typeface="Arial" panose="020B0604020202020204" pitchFamily="34" charset="0"/>
                <a:cs typeface="Arial" panose="020B0604020202020204" pitchFamily="34" charset="0"/>
              </a:rPr>
              <a:t>val</a:t>
            </a:r>
            <a:r>
              <a:rPr lang="en-US" sz="1500" b="0" i="0" dirty="0">
                <a:effectLst/>
                <a:latin typeface="Arial" panose="020B0604020202020204" pitchFamily="34" charset="0"/>
                <a:cs typeface="Arial" panose="020B0604020202020204" pitchFamily="34" charset="0"/>
              </a:rPr>
              <a:t> numbers = </a:t>
            </a:r>
            <a:r>
              <a:rPr lang="en-US" sz="1500" b="0" i="0" dirty="0" err="1">
                <a:effectLst/>
                <a:latin typeface="Arial" panose="020B0604020202020204" pitchFamily="34" charset="0"/>
                <a:cs typeface="Arial" panose="020B0604020202020204" pitchFamily="34" charset="0"/>
              </a:rPr>
              <a:t>listOf</a:t>
            </a:r>
            <a:r>
              <a:rPr lang="en-US" sz="1500" b="0" i="0" dirty="0">
                <a:effectLst/>
                <a:latin typeface="Arial" panose="020B0604020202020204" pitchFamily="34" charset="0"/>
                <a:cs typeface="Arial" panose="020B0604020202020204" pitchFamily="34" charset="0"/>
              </a:rPr>
              <a:t>(1, 2, 3, 4, 5)</a:t>
            </a:r>
          </a:p>
          <a:p>
            <a:pPr marL="914400" lvl="2" indent="0">
              <a:buNone/>
            </a:pPr>
            <a:r>
              <a:rPr lang="en-US" sz="1500" b="0" i="0" dirty="0">
                <a:effectLst/>
                <a:latin typeface="Arial" panose="020B0604020202020204" pitchFamily="34" charset="0"/>
                <a:cs typeface="Arial" panose="020B0604020202020204" pitchFamily="34" charset="0"/>
              </a:rPr>
              <a:t>// Using map, a higher-order function, to apply a lambda expression to each element.</a:t>
            </a:r>
          </a:p>
          <a:p>
            <a:pPr marL="914400" lvl="2" indent="0">
              <a:buNone/>
            </a:pPr>
            <a:r>
              <a:rPr lang="en-US" sz="1500" b="0" i="0" dirty="0" err="1">
                <a:effectLst/>
                <a:latin typeface="Arial" panose="020B0604020202020204" pitchFamily="34" charset="0"/>
                <a:cs typeface="Arial" panose="020B0604020202020204" pitchFamily="34" charset="0"/>
              </a:rPr>
              <a:t>val</a:t>
            </a:r>
            <a:r>
              <a:rPr lang="en-US" sz="1500" b="0" i="0" dirty="0">
                <a:effectLst/>
                <a:latin typeface="Arial" panose="020B0604020202020204" pitchFamily="34" charset="0"/>
                <a:cs typeface="Arial" panose="020B0604020202020204" pitchFamily="34" charset="0"/>
              </a:rPr>
              <a:t> doubled = </a:t>
            </a:r>
            <a:r>
              <a:rPr lang="en-US" sz="1500" b="0" i="0" dirty="0" err="1">
                <a:effectLst/>
                <a:latin typeface="Arial" panose="020B0604020202020204" pitchFamily="34" charset="0"/>
                <a:cs typeface="Arial" panose="020B0604020202020204" pitchFamily="34" charset="0"/>
              </a:rPr>
              <a:t>numbers.map</a:t>
            </a:r>
            <a:r>
              <a:rPr lang="en-US" sz="1500" b="0" i="0" dirty="0">
                <a:effectLst/>
                <a:latin typeface="Arial" panose="020B0604020202020204" pitchFamily="34" charset="0"/>
                <a:cs typeface="Arial" panose="020B0604020202020204" pitchFamily="34" charset="0"/>
              </a:rPr>
              <a:t> { it * 2 }</a:t>
            </a:r>
          </a:p>
          <a:p>
            <a:pPr marL="914400" lvl="2" indent="0">
              <a:buNone/>
            </a:pPr>
            <a:r>
              <a:rPr lang="en-US" sz="1500" b="0" i="0" dirty="0" err="1">
                <a:effectLst/>
                <a:latin typeface="Arial" panose="020B0604020202020204" pitchFamily="34" charset="0"/>
                <a:cs typeface="Arial" panose="020B0604020202020204" pitchFamily="34" charset="0"/>
              </a:rPr>
              <a:t>val</a:t>
            </a:r>
            <a:r>
              <a:rPr lang="en-US" sz="1500" b="0" i="0" dirty="0">
                <a:effectLst/>
                <a:latin typeface="Arial" panose="020B0604020202020204" pitchFamily="34" charset="0"/>
                <a:cs typeface="Arial" panose="020B0604020202020204" pitchFamily="34" charset="0"/>
              </a:rPr>
              <a:t> add: (Int, Int) -&gt; Int = { a, b -&gt; a + b }. //simple lambda</a:t>
            </a:r>
          </a:p>
          <a:p>
            <a:pPr marL="914400" lvl="2" indent="0">
              <a:buNone/>
            </a:pPr>
            <a:r>
              <a:rPr lang="en-US" sz="1500" b="0" i="0" dirty="0" err="1">
                <a:effectLst/>
                <a:latin typeface="Arial" panose="020B0604020202020204" pitchFamily="34" charset="0"/>
                <a:cs typeface="Arial" panose="020B0604020202020204" pitchFamily="34" charset="0"/>
              </a:rPr>
              <a:t>val</a:t>
            </a:r>
            <a:r>
              <a:rPr lang="en-US" sz="1500" b="0" i="0" dirty="0">
                <a:effectLst/>
                <a:latin typeface="Arial" panose="020B0604020202020204" pitchFamily="34" charset="0"/>
                <a:cs typeface="Arial" panose="020B0604020202020204" pitchFamily="34" charset="0"/>
              </a:rPr>
              <a:t> result = add(3, 4) // result is 7</a:t>
            </a:r>
          </a:p>
          <a:p>
            <a:r>
              <a:rPr lang="en-US" sz="2200" b="1" dirty="0">
                <a:latin typeface="Arial" panose="020B0604020202020204" pitchFamily="34" charset="0"/>
                <a:cs typeface="Arial" panose="020B0604020202020204" pitchFamily="34" charset="0"/>
              </a:rPr>
              <a:t>Pure Functions </a:t>
            </a:r>
          </a:p>
          <a:p>
            <a:pPr marL="457200" lvl="1" indent="0">
              <a:buNone/>
            </a:pPr>
            <a:r>
              <a:rPr lang="en-US" sz="1500" dirty="0">
                <a:latin typeface="Arial" panose="020B0604020202020204" pitchFamily="34" charset="0"/>
                <a:cs typeface="Arial" panose="020B0604020202020204" pitchFamily="34" charset="0"/>
              </a:rPr>
              <a:t>fun add(a: Int, b: Int): Int {</a:t>
            </a:r>
          </a:p>
          <a:p>
            <a:pPr marL="457200" lvl="1" indent="0">
              <a:buNone/>
            </a:pPr>
            <a:r>
              <a:rPr lang="en-US" sz="1500" dirty="0">
                <a:latin typeface="Arial" panose="020B0604020202020204" pitchFamily="34" charset="0"/>
                <a:cs typeface="Arial" panose="020B0604020202020204" pitchFamily="34" charset="0"/>
              </a:rPr>
              <a:t>    return a + b</a:t>
            </a:r>
          </a:p>
          <a:p>
            <a:pPr marL="457200" lvl="1" indent="0">
              <a:buNone/>
            </a:pPr>
            <a:r>
              <a:rPr lang="en-US" sz="1500" dirty="0">
                <a:latin typeface="Arial" panose="020B0604020202020204" pitchFamily="34" charset="0"/>
                <a:cs typeface="Arial" panose="020B0604020202020204" pitchFamily="34" charset="0"/>
              </a:rPr>
              <a:t>}</a:t>
            </a:r>
          </a:p>
          <a:p>
            <a:pPr marL="457200" lvl="1" indent="0">
              <a:buNone/>
            </a:pPr>
            <a:r>
              <a:rPr lang="en-US" sz="1500" dirty="0" err="1">
                <a:latin typeface="Arial" panose="020B0604020202020204" pitchFamily="34" charset="0"/>
                <a:cs typeface="Arial" panose="020B0604020202020204" pitchFamily="34" charset="0"/>
              </a:rPr>
              <a:t>val</a:t>
            </a:r>
            <a:r>
              <a:rPr lang="en-US" sz="1500" dirty="0">
                <a:latin typeface="Arial" panose="020B0604020202020204" pitchFamily="34" charset="0"/>
                <a:cs typeface="Arial" panose="020B0604020202020204" pitchFamily="34" charset="0"/>
              </a:rPr>
              <a:t> result = add(3, 4)</a:t>
            </a:r>
          </a:p>
          <a:p>
            <a:endParaRPr lang="en-US" sz="2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48824969"/>
      </p:ext>
    </p:extLst>
  </p:cSld>
  <p:clrMapOvr>
    <a:masterClrMapping/>
  </p:clrMapOvr>
  <mc:AlternateContent xmlns:mc="http://schemas.openxmlformats.org/markup-compatibility/2006" xmlns:p14="http://schemas.microsoft.com/office/powerpoint/2010/main">
    <mc:Choice Requires="p14">
      <p:transition spd="slow" p14:dur="2000" advTm="45675"/>
    </mc:Choice>
    <mc:Fallback xmlns="">
      <p:transition spd="slow" advTm="45675"/>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395FF60-134A-02C2-510E-B80519F708C4}"/>
              </a:ext>
            </a:extLst>
          </p:cNvPr>
          <p:cNvSpPr>
            <a:spLocks noGrp="1"/>
          </p:cNvSpPr>
          <p:nvPr>
            <p:ph type="title"/>
          </p:nvPr>
        </p:nvSpPr>
        <p:spPr>
          <a:xfrm>
            <a:off x="1115568" y="548640"/>
            <a:ext cx="10168128" cy="1179576"/>
          </a:xfrm>
        </p:spPr>
        <p:txBody>
          <a:bodyPr>
            <a:normAutofit/>
          </a:bodyPr>
          <a:lstStyle/>
          <a:p>
            <a:r>
              <a:rPr lang="en-US" sz="4000" b="1" i="0">
                <a:effectLst/>
                <a:latin typeface="Söhne"/>
              </a:rPr>
              <a:t>Extending Functionality</a:t>
            </a:r>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13D8E1FC-AD59-B8B4-97BF-DEE3C3381CEE}"/>
              </a:ext>
            </a:extLst>
          </p:cNvPr>
          <p:cNvSpPr>
            <a:spLocks noGrp="1"/>
          </p:cNvSpPr>
          <p:nvPr>
            <p:ph idx="1"/>
          </p:nvPr>
        </p:nvSpPr>
        <p:spPr>
          <a:xfrm>
            <a:off x="1115568" y="2481942"/>
            <a:ext cx="10168128" cy="4376057"/>
          </a:xfrm>
        </p:spPr>
        <p:txBody>
          <a:bodyPr>
            <a:normAutofit/>
          </a:bodyPr>
          <a:lstStyle/>
          <a:p>
            <a:pPr>
              <a:buFont typeface="Arial" panose="020B0604020202020204" pitchFamily="34" charset="0"/>
              <a:buChar char="•"/>
            </a:pPr>
            <a:r>
              <a:rPr lang="en-US" sz="2200" b="1" i="0">
                <a:effectLst/>
                <a:latin typeface="Arial" panose="020B0604020202020204" pitchFamily="34" charset="0"/>
                <a:cs typeface="Arial" panose="020B0604020202020204" pitchFamily="34" charset="0"/>
              </a:rPr>
              <a:t>Extension Functions:</a:t>
            </a:r>
            <a:endParaRPr lang="en-US" sz="2200" b="0" i="0">
              <a:effectLst/>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sz="2200" b="0" i="0">
                <a:effectLst/>
                <a:latin typeface="Arial" panose="020B0604020202020204" pitchFamily="34" charset="0"/>
                <a:cs typeface="Arial" panose="020B0604020202020204" pitchFamily="34" charset="0"/>
              </a:rPr>
              <a:t>Kotlin allows you to extend existing classes with new functions without modifying their source code.</a:t>
            </a:r>
          </a:p>
          <a:p>
            <a:pPr marL="742950" lvl="1" indent="-285750">
              <a:buFont typeface="Arial" panose="020B0604020202020204" pitchFamily="34" charset="0"/>
              <a:buChar char="•"/>
            </a:pPr>
            <a:r>
              <a:rPr lang="en-US" sz="2200" b="0" i="0">
                <a:effectLst/>
                <a:latin typeface="Arial" panose="020B0604020202020204" pitchFamily="34" charset="0"/>
                <a:cs typeface="Arial" panose="020B0604020202020204" pitchFamily="34" charset="0"/>
              </a:rPr>
              <a:t>This feature enhances code reusability and readability.</a:t>
            </a:r>
          </a:p>
          <a:p>
            <a:endParaRPr lang="en-US" sz="2200">
              <a:latin typeface="Arial" panose="020B0604020202020204" pitchFamily="34" charset="0"/>
              <a:cs typeface="Arial" panose="020B0604020202020204" pitchFamily="34" charset="0"/>
            </a:endParaRPr>
          </a:p>
          <a:p>
            <a:pPr marL="457200" lvl="1" indent="0">
              <a:buNone/>
            </a:pPr>
            <a:r>
              <a:rPr lang="en-US" sz="1500">
                <a:latin typeface="Arial" panose="020B0604020202020204" pitchFamily="34" charset="0"/>
                <a:cs typeface="Arial" panose="020B0604020202020204" pitchFamily="34" charset="0"/>
              </a:rPr>
              <a:t>// Define an extension function for the String class</a:t>
            </a:r>
          </a:p>
          <a:p>
            <a:pPr marL="457200" lvl="1" indent="0">
              <a:buNone/>
            </a:pPr>
            <a:r>
              <a:rPr lang="en-US" sz="1500">
                <a:latin typeface="Arial" panose="020B0604020202020204" pitchFamily="34" charset="0"/>
                <a:cs typeface="Arial" panose="020B0604020202020204" pitchFamily="34" charset="0"/>
              </a:rPr>
              <a:t>fun </a:t>
            </a:r>
            <a:r>
              <a:rPr lang="en-US" sz="1500" err="1">
                <a:latin typeface="Arial" panose="020B0604020202020204" pitchFamily="34" charset="0"/>
                <a:cs typeface="Arial" panose="020B0604020202020204" pitchFamily="34" charset="0"/>
              </a:rPr>
              <a:t>String.reverse</a:t>
            </a:r>
            <a:r>
              <a:rPr lang="en-US" sz="1500">
                <a:latin typeface="Arial" panose="020B0604020202020204" pitchFamily="34" charset="0"/>
                <a:cs typeface="Arial" panose="020B0604020202020204" pitchFamily="34" charset="0"/>
              </a:rPr>
              <a:t>(): String {</a:t>
            </a:r>
          </a:p>
          <a:p>
            <a:pPr marL="457200" lvl="1" indent="0">
              <a:buNone/>
            </a:pPr>
            <a:r>
              <a:rPr lang="en-US" sz="1500">
                <a:latin typeface="Arial" panose="020B0604020202020204" pitchFamily="34" charset="0"/>
                <a:cs typeface="Arial" panose="020B0604020202020204" pitchFamily="34" charset="0"/>
              </a:rPr>
              <a:t>    return </a:t>
            </a:r>
            <a:r>
              <a:rPr lang="en-US" sz="1500" err="1">
                <a:latin typeface="Arial" panose="020B0604020202020204" pitchFamily="34" charset="0"/>
                <a:cs typeface="Arial" panose="020B0604020202020204" pitchFamily="34" charset="0"/>
              </a:rPr>
              <a:t>this.reversed</a:t>
            </a:r>
            <a:r>
              <a:rPr lang="en-US" sz="1500">
                <a:latin typeface="Arial" panose="020B0604020202020204" pitchFamily="34" charset="0"/>
                <a:cs typeface="Arial" panose="020B0604020202020204" pitchFamily="34" charset="0"/>
              </a:rPr>
              <a:t>()</a:t>
            </a:r>
          </a:p>
          <a:p>
            <a:pPr marL="457200" lvl="1" indent="0">
              <a:buNone/>
            </a:pPr>
            <a:r>
              <a:rPr lang="en-US" sz="1500">
                <a:latin typeface="Arial" panose="020B0604020202020204" pitchFamily="34" charset="0"/>
                <a:cs typeface="Arial" panose="020B0604020202020204" pitchFamily="34" charset="0"/>
              </a:rPr>
              <a:t>}</a:t>
            </a:r>
          </a:p>
          <a:p>
            <a:pPr marL="457200" lvl="1" indent="0">
              <a:buNone/>
            </a:pP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a:t>
            </a:r>
            <a:r>
              <a:rPr lang="en-US" sz="1500" err="1">
                <a:latin typeface="Arial" panose="020B0604020202020204" pitchFamily="34" charset="0"/>
                <a:cs typeface="Arial" panose="020B0604020202020204" pitchFamily="34" charset="0"/>
              </a:rPr>
              <a:t>originalString</a:t>
            </a:r>
            <a:r>
              <a:rPr lang="en-US" sz="1500">
                <a:latin typeface="Arial" panose="020B0604020202020204" pitchFamily="34" charset="0"/>
                <a:cs typeface="Arial" panose="020B0604020202020204" pitchFamily="34" charset="0"/>
              </a:rPr>
              <a:t> = "Hello, World!"</a:t>
            </a:r>
          </a:p>
          <a:p>
            <a:pPr marL="457200" lvl="1" indent="0">
              <a:buNone/>
            </a:pP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a:t>
            </a:r>
            <a:r>
              <a:rPr lang="en-US" sz="1500" err="1">
                <a:latin typeface="Arial" panose="020B0604020202020204" pitchFamily="34" charset="0"/>
                <a:cs typeface="Arial" panose="020B0604020202020204" pitchFamily="34" charset="0"/>
              </a:rPr>
              <a:t>reversedString</a:t>
            </a:r>
            <a:r>
              <a:rPr lang="en-US" sz="1500">
                <a:latin typeface="Arial" panose="020B0604020202020204" pitchFamily="34" charset="0"/>
                <a:cs typeface="Arial" panose="020B0604020202020204" pitchFamily="34" charset="0"/>
              </a:rPr>
              <a:t> = </a:t>
            </a:r>
            <a:r>
              <a:rPr lang="en-US" sz="1500" err="1">
                <a:latin typeface="Arial" panose="020B0604020202020204" pitchFamily="34" charset="0"/>
                <a:cs typeface="Arial" panose="020B0604020202020204" pitchFamily="34" charset="0"/>
              </a:rPr>
              <a:t>originalString.reverse</a:t>
            </a:r>
            <a:r>
              <a:rPr lang="en-US" sz="1500">
                <a:latin typeface="Arial" panose="020B0604020202020204" pitchFamily="34" charset="0"/>
                <a:cs typeface="Arial" panose="020B0604020202020204" pitchFamily="34" charset="0"/>
              </a:rPr>
              <a:t>()</a:t>
            </a:r>
          </a:p>
          <a:p>
            <a:pPr marL="457200" lvl="1" indent="0">
              <a:buNone/>
            </a:pPr>
            <a:r>
              <a:rPr lang="en-US" sz="1500" err="1">
                <a:latin typeface="Arial" panose="020B0604020202020204" pitchFamily="34" charset="0"/>
                <a:cs typeface="Arial" panose="020B0604020202020204" pitchFamily="34" charset="0"/>
              </a:rPr>
              <a:t>println</a:t>
            </a:r>
            <a:r>
              <a:rPr lang="en-US" sz="1500">
                <a:latin typeface="Arial" panose="020B0604020202020204" pitchFamily="34" charset="0"/>
                <a:cs typeface="Arial" panose="020B0604020202020204" pitchFamily="34" charset="0"/>
              </a:rPr>
              <a:t>(</a:t>
            </a:r>
            <a:r>
              <a:rPr lang="en-US" sz="1500" err="1">
                <a:latin typeface="Arial" panose="020B0604020202020204" pitchFamily="34" charset="0"/>
                <a:cs typeface="Arial" panose="020B0604020202020204" pitchFamily="34" charset="0"/>
              </a:rPr>
              <a:t>reversedString</a:t>
            </a:r>
            <a:r>
              <a:rPr lang="en-US" sz="1500">
                <a:latin typeface="Arial" panose="020B0604020202020204" pitchFamily="34" charset="0"/>
                <a:cs typeface="Arial" panose="020B0604020202020204" pitchFamily="34" charset="0"/>
              </a:rPr>
              <a:t>) // Output: "!</a:t>
            </a:r>
            <a:r>
              <a:rPr lang="en-US" sz="1500" err="1">
                <a:latin typeface="Arial" panose="020B0604020202020204" pitchFamily="34" charset="0"/>
                <a:cs typeface="Arial" panose="020B0604020202020204" pitchFamily="34" charset="0"/>
              </a:rPr>
              <a:t>dlroW</a:t>
            </a:r>
            <a:r>
              <a:rPr lang="en-US" sz="1500">
                <a:latin typeface="Arial" panose="020B0604020202020204" pitchFamily="34" charset="0"/>
                <a:cs typeface="Arial" panose="020B0604020202020204" pitchFamily="34" charset="0"/>
              </a:rPr>
              <a:t> ,</a:t>
            </a:r>
            <a:r>
              <a:rPr lang="en-US" sz="1500" err="1">
                <a:latin typeface="Arial" panose="020B0604020202020204" pitchFamily="34" charset="0"/>
                <a:cs typeface="Arial" panose="020B0604020202020204" pitchFamily="34" charset="0"/>
              </a:rPr>
              <a:t>olleH</a:t>
            </a:r>
            <a:r>
              <a:rPr lang="en-US" sz="1500">
                <a:latin typeface="Arial" panose="020B0604020202020204" pitchFamily="34" charset="0"/>
                <a:cs typeface="Arial" panose="020B0604020202020204" pitchFamily="34" charset="0"/>
              </a:rPr>
              <a:t>"</a:t>
            </a:r>
          </a:p>
          <a:p>
            <a:endParaRPr lang="en-US" sz="2200">
              <a:latin typeface="Arial" panose="020B0604020202020204" pitchFamily="34" charset="0"/>
              <a:cs typeface="Arial" panose="020B0604020202020204" pitchFamily="34" charset="0"/>
            </a:endParaRPr>
          </a:p>
          <a:p>
            <a:endParaRPr lang="en-US" sz="2200">
              <a:latin typeface="Arial" panose="020B0604020202020204" pitchFamily="34" charset="0"/>
              <a:cs typeface="Arial" panose="020B0604020202020204" pitchFamily="34" charset="0"/>
            </a:endParaRPr>
          </a:p>
          <a:p>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02863207"/>
      </p:ext>
    </p:extLst>
  </p:cSld>
  <p:clrMapOvr>
    <a:masterClrMapping/>
  </p:clrMapOvr>
  <mc:AlternateContent xmlns:mc="http://schemas.openxmlformats.org/markup-compatibility/2006" xmlns:p14="http://schemas.microsoft.com/office/powerpoint/2010/main">
    <mc:Choice Requires="p14">
      <p:transition spd="slow" p14:dur="2000" advTm="59914"/>
    </mc:Choice>
    <mc:Fallback xmlns="">
      <p:transition spd="slow" advTm="5991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8B562-3320-D072-AD74-CF81D235B16A}"/>
              </a:ext>
            </a:extLst>
          </p:cNvPr>
          <p:cNvSpPr>
            <a:spLocks noGrp="1"/>
          </p:cNvSpPr>
          <p:nvPr>
            <p:ph type="title"/>
          </p:nvPr>
        </p:nvSpPr>
        <p:spPr/>
        <p:txBody>
          <a:bodyPr/>
          <a:lstStyle/>
          <a:p>
            <a:r>
              <a:rPr lang="en-US" b="1" i="0" dirty="0">
                <a:effectLst/>
                <a:latin typeface="Söhne"/>
              </a:rPr>
              <a:t>Agenda</a:t>
            </a:r>
            <a:endParaRPr lang="en-US" dirty="0"/>
          </a:p>
        </p:txBody>
      </p:sp>
      <p:graphicFrame>
        <p:nvGraphicFramePr>
          <p:cNvPr id="5" name="Content Placeholder 2">
            <a:extLst>
              <a:ext uri="{FF2B5EF4-FFF2-40B4-BE49-F238E27FC236}">
                <a16:creationId xmlns:a16="http://schemas.microsoft.com/office/drawing/2014/main" id="{3CFE5AC1-6960-F704-2A4E-26A9494FB1E7}"/>
              </a:ext>
            </a:extLst>
          </p:cNvPr>
          <p:cNvGraphicFramePr>
            <a:graphicFrameLocks noGrp="1"/>
          </p:cNvGraphicFramePr>
          <p:nvPr>
            <p:ph idx="1"/>
            <p:extLst>
              <p:ext uri="{D42A27DB-BD31-4B8C-83A1-F6EECF244321}">
                <p14:modId xmlns:p14="http://schemas.microsoft.com/office/powerpoint/2010/main" val="39561947"/>
              </p:ext>
            </p:extLst>
          </p:nvPr>
        </p:nvGraphicFramePr>
        <p:xfrm>
          <a:off x="1129553" y="2011681"/>
          <a:ext cx="9532351" cy="40873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ustDataLst>
      <p:tags r:id="rId1"/>
    </p:custDataLst>
    <p:extLst>
      <p:ext uri="{BB962C8B-B14F-4D97-AF65-F5344CB8AC3E}">
        <p14:creationId xmlns:p14="http://schemas.microsoft.com/office/powerpoint/2010/main" val="2376334990"/>
      </p:ext>
    </p:extLst>
  </p:cSld>
  <p:clrMapOvr>
    <a:masterClrMapping/>
  </p:clrMapOvr>
  <mc:AlternateContent xmlns:mc="http://schemas.openxmlformats.org/markup-compatibility/2006" xmlns:p14="http://schemas.microsoft.com/office/powerpoint/2010/main">
    <mc:Choice Requires="p14">
      <p:transition spd="slow" p14:dur="2000" advTm="11531"/>
    </mc:Choice>
    <mc:Fallback xmlns="">
      <p:transition spd="slow" advTm="1153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099FA52-165B-DA13-C9AA-73341C639663}"/>
              </a:ext>
            </a:extLst>
          </p:cNvPr>
          <p:cNvSpPr>
            <a:spLocks noGrp="1"/>
          </p:cNvSpPr>
          <p:nvPr>
            <p:ph type="title"/>
          </p:nvPr>
        </p:nvSpPr>
        <p:spPr>
          <a:xfrm>
            <a:off x="1115568" y="548640"/>
            <a:ext cx="10168128" cy="1179576"/>
          </a:xfrm>
        </p:spPr>
        <p:txBody>
          <a:bodyPr>
            <a:normAutofit/>
          </a:bodyPr>
          <a:lstStyle/>
          <a:p>
            <a:r>
              <a:rPr lang="en-US" sz="3700" b="1" i="0">
                <a:effectLst/>
                <a:latin typeface="Söhne"/>
              </a:rPr>
              <a:t>Exception Handling and Event Handling</a:t>
            </a:r>
            <a:br>
              <a:rPr lang="en-US" sz="3700" b="1" i="0">
                <a:effectLst/>
                <a:latin typeface="Söhne"/>
              </a:rPr>
            </a:br>
            <a:endParaRPr lang="en-US" sz="37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A83772AD-D936-5EE1-F04C-420DC36C65A9}"/>
              </a:ext>
            </a:extLst>
          </p:cNvPr>
          <p:cNvSpPr>
            <a:spLocks noGrp="1"/>
          </p:cNvSpPr>
          <p:nvPr>
            <p:ph idx="1"/>
          </p:nvPr>
        </p:nvSpPr>
        <p:spPr>
          <a:xfrm>
            <a:off x="1115568" y="2276856"/>
            <a:ext cx="10168128" cy="3900107"/>
          </a:xfrm>
        </p:spPr>
        <p:txBody>
          <a:bodyPr>
            <a:noAutofit/>
          </a:bodyPr>
          <a:lstStyle/>
          <a:p>
            <a:r>
              <a:rPr lang="en-US" sz="2200" b="0" i="0">
                <a:effectLst/>
                <a:latin typeface="Arial" panose="020B0604020202020204" pitchFamily="34" charset="0"/>
                <a:cs typeface="Arial" panose="020B0604020202020204" pitchFamily="34" charset="0"/>
              </a:rPr>
              <a:t>Exception handling is vital for managing errors and unexpected situations in your code.</a:t>
            </a:r>
          </a:p>
          <a:p>
            <a:pPr>
              <a:buFont typeface="Arial" panose="020B0604020202020204" pitchFamily="34" charset="0"/>
              <a:buChar char="•"/>
            </a:pPr>
            <a:r>
              <a:rPr lang="en-US" sz="2200" b="1" i="0">
                <a:effectLst/>
                <a:latin typeface="Arial" panose="020B0604020202020204" pitchFamily="34" charset="0"/>
                <a:cs typeface="Arial" panose="020B0604020202020204" pitchFamily="34" charset="0"/>
              </a:rPr>
              <a:t>try-catch </a:t>
            </a:r>
            <a:r>
              <a:rPr lang="en-US" sz="2200" b="1" i="0" err="1">
                <a:effectLst/>
                <a:latin typeface="Arial" panose="020B0604020202020204" pitchFamily="34" charset="0"/>
                <a:cs typeface="Arial" panose="020B0604020202020204" pitchFamily="34" charset="0"/>
              </a:rPr>
              <a:t>Blocks:</a:t>
            </a:r>
            <a:r>
              <a:rPr lang="en-US" sz="2200" b="0" i="0" err="1">
                <a:effectLst/>
                <a:latin typeface="Arial" panose="020B0604020202020204" pitchFamily="34" charset="0"/>
                <a:cs typeface="Arial" panose="020B0604020202020204" pitchFamily="34" charset="0"/>
              </a:rPr>
              <a:t>Use</a:t>
            </a:r>
            <a:r>
              <a:rPr lang="en-US" sz="2200" b="0" i="0">
                <a:effectLst/>
                <a:latin typeface="Arial" panose="020B0604020202020204" pitchFamily="34" charset="0"/>
                <a:cs typeface="Arial" panose="020B0604020202020204" pitchFamily="34" charset="0"/>
              </a:rPr>
              <a:t> try to enclose code that may throw an exception.</a:t>
            </a:r>
          </a:p>
          <a:p>
            <a:pPr marL="0" indent="0">
              <a:buNone/>
            </a:pPr>
            <a:r>
              <a:rPr lang="en-US" sz="2200" b="0" i="0">
                <a:effectLst/>
                <a:latin typeface="Arial" panose="020B0604020202020204" pitchFamily="34" charset="0"/>
                <a:cs typeface="Arial" panose="020B0604020202020204" pitchFamily="34" charset="0"/>
              </a:rPr>
              <a:t>          catch allows you to handle exceptions, with options to catch specific exception types.</a:t>
            </a:r>
          </a:p>
          <a:p>
            <a:pPr marL="0" indent="0">
              <a:buNone/>
            </a:pPr>
            <a:r>
              <a:rPr lang="en-US" sz="2200" b="0" i="0">
                <a:effectLst/>
                <a:latin typeface="Arial" panose="020B0604020202020204" pitchFamily="34" charset="0"/>
                <a:cs typeface="Arial" panose="020B0604020202020204" pitchFamily="34" charset="0"/>
              </a:rPr>
              <a:t>    Example:</a:t>
            </a:r>
          </a:p>
          <a:p>
            <a:pPr marL="0" indent="0">
              <a:buNone/>
            </a:pPr>
            <a:r>
              <a:rPr lang="en-US" sz="2200">
                <a:latin typeface="Arial" panose="020B0604020202020204" pitchFamily="34" charset="0"/>
                <a:cs typeface="Arial" panose="020B0604020202020204" pitchFamily="34" charset="0"/>
              </a:rPr>
              <a:t>         </a:t>
            </a:r>
            <a:r>
              <a:rPr lang="en-US" sz="1500" b="0" i="0">
                <a:effectLst/>
                <a:latin typeface="Arial" panose="020B0604020202020204" pitchFamily="34" charset="0"/>
                <a:cs typeface="Arial" panose="020B0604020202020204" pitchFamily="34" charset="0"/>
              </a:rPr>
              <a:t>try {</a:t>
            </a:r>
          </a:p>
          <a:p>
            <a:pPr marL="0" indent="0">
              <a:buNone/>
            </a:pPr>
            <a:r>
              <a:rPr lang="en-US" sz="1500" b="0" i="0">
                <a:effectLst/>
                <a:latin typeface="Arial" panose="020B0604020202020204" pitchFamily="34" charset="0"/>
                <a:cs typeface="Arial" panose="020B0604020202020204" pitchFamily="34" charset="0"/>
              </a:rPr>
              <a:t>               // Risky code</a:t>
            </a:r>
          </a:p>
          <a:p>
            <a:pPr marL="0" indent="0">
              <a:buNone/>
            </a:pPr>
            <a:r>
              <a:rPr lang="en-US" sz="1500">
                <a:latin typeface="Arial" panose="020B0604020202020204" pitchFamily="34" charset="0"/>
                <a:cs typeface="Arial" panose="020B0604020202020204" pitchFamily="34" charset="0"/>
              </a:rPr>
              <a:t>            </a:t>
            </a:r>
            <a:r>
              <a:rPr lang="en-US" sz="1500" b="0" i="0">
                <a:effectLst/>
                <a:latin typeface="Arial" panose="020B0604020202020204" pitchFamily="34" charset="0"/>
                <a:cs typeface="Arial" panose="020B0604020202020204" pitchFamily="34" charset="0"/>
              </a:rPr>
              <a:t>} catch (e: Exception) {</a:t>
            </a:r>
          </a:p>
          <a:p>
            <a:pPr marL="0" indent="0">
              <a:buNone/>
            </a:pPr>
            <a:r>
              <a:rPr lang="en-US" sz="1500" b="0" i="0">
                <a:effectLst/>
                <a:latin typeface="Arial" panose="020B0604020202020204" pitchFamily="34" charset="0"/>
                <a:cs typeface="Arial" panose="020B0604020202020204" pitchFamily="34" charset="0"/>
              </a:rPr>
              <a:t>          // Handle the exception</a:t>
            </a:r>
          </a:p>
          <a:p>
            <a:pPr marL="0" indent="0">
              <a:buNone/>
            </a:pPr>
            <a:r>
              <a:rPr lang="en-US" sz="1500" b="0" i="0">
                <a:effectLst/>
                <a:latin typeface="Arial" panose="020B0604020202020204" pitchFamily="34" charset="0"/>
                <a:cs typeface="Arial" panose="020B0604020202020204" pitchFamily="34" charset="0"/>
              </a:rPr>
              <a:t>          }</a:t>
            </a:r>
          </a:p>
          <a:p>
            <a:pPr marL="0" indent="0">
              <a:buNone/>
            </a:pPr>
            <a:endParaRPr lang="en-US" sz="2200" b="0" i="0">
              <a:effectLst/>
              <a:latin typeface="Arial" panose="020B0604020202020204" pitchFamily="34" charset="0"/>
              <a:cs typeface="Arial" panose="020B0604020202020204" pitchFamily="34" charset="0"/>
            </a:endParaRPr>
          </a:p>
          <a:p>
            <a:pPr>
              <a:buFont typeface="Arial" panose="020B0604020202020204" pitchFamily="34" charset="0"/>
              <a:buChar char="•"/>
            </a:pPr>
            <a:endParaRPr lang="en-US" sz="2200" b="0" i="0">
              <a:effectLst/>
              <a:latin typeface="Arial" panose="020B0604020202020204" pitchFamily="34" charset="0"/>
              <a:cs typeface="Arial" panose="020B0604020202020204" pitchFamily="34" charset="0"/>
            </a:endParaRPr>
          </a:p>
          <a:p>
            <a:endParaRPr lang="en-US" sz="2200">
              <a:latin typeface="Arial" panose="020B0604020202020204" pitchFamily="34" charset="0"/>
              <a:cs typeface="Arial" panose="020B0604020202020204" pitchFamily="34" charset="0"/>
            </a:endParaRPr>
          </a:p>
          <a:p>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05707814"/>
      </p:ext>
    </p:extLst>
  </p:cSld>
  <p:clrMapOvr>
    <a:masterClrMapping/>
  </p:clrMapOvr>
  <mc:AlternateContent xmlns:mc="http://schemas.openxmlformats.org/markup-compatibility/2006" xmlns:p14="http://schemas.microsoft.com/office/powerpoint/2010/main">
    <mc:Choice Requires="p14">
      <p:transition spd="slow" p14:dur="2000" advTm="31039"/>
    </mc:Choice>
    <mc:Fallback xmlns="">
      <p:transition spd="slow" advTm="31039"/>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254F94D-6254-6B47-BE69-F45963BDF81E}"/>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D09E77CD-49F4-977C-0B87-17DEB48AAA29}"/>
              </a:ext>
            </a:extLst>
          </p:cNvPr>
          <p:cNvSpPr>
            <a:spLocks noGrp="1"/>
          </p:cNvSpPr>
          <p:nvPr>
            <p:ph idx="1"/>
          </p:nvPr>
        </p:nvSpPr>
        <p:spPr>
          <a:xfrm>
            <a:off x="1115568" y="2481943"/>
            <a:ext cx="10168128" cy="3695020"/>
          </a:xfrm>
        </p:spPr>
        <p:txBody>
          <a:bodyPr>
            <a:normAutofit fontScale="92500" lnSpcReduction="20000"/>
          </a:bodyPr>
          <a:lstStyle/>
          <a:p>
            <a:r>
              <a:rPr lang="en-US" sz="2200" b="1" i="0" dirty="0">
                <a:effectLst/>
                <a:latin typeface="Arial" panose="020B0604020202020204" pitchFamily="34" charset="0"/>
                <a:cs typeface="Arial" panose="020B0604020202020204" pitchFamily="34" charset="0"/>
              </a:rPr>
              <a:t>Throwing Custom </a:t>
            </a:r>
            <a:r>
              <a:rPr lang="en-US" sz="2200" b="1" i="0" dirty="0" err="1">
                <a:effectLst/>
                <a:latin typeface="Arial" panose="020B0604020202020204" pitchFamily="34" charset="0"/>
                <a:cs typeface="Arial" panose="020B0604020202020204" pitchFamily="34" charset="0"/>
              </a:rPr>
              <a:t>Exceptions:</a:t>
            </a:r>
            <a:r>
              <a:rPr lang="en-US" sz="2200" b="0" i="0" dirty="0" err="1">
                <a:effectLst/>
                <a:latin typeface="Arial" panose="020B0604020202020204" pitchFamily="34" charset="0"/>
                <a:cs typeface="Arial" panose="020B0604020202020204" pitchFamily="34" charset="0"/>
              </a:rPr>
              <a:t>Employ</a:t>
            </a:r>
            <a:r>
              <a:rPr lang="en-US" sz="2200" b="0" i="0" dirty="0">
                <a:effectLst/>
                <a:latin typeface="Arial" panose="020B0604020202020204" pitchFamily="34" charset="0"/>
                <a:cs typeface="Arial" panose="020B0604020202020204" pitchFamily="34" charset="0"/>
              </a:rPr>
              <a:t> the throw keyword to raise custom exceptions.</a:t>
            </a:r>
          </a:p>
          <a:p>
            <a:pPr marL="0" indent="0">
              <a:buNone/>
            </a:pPr>
            <a:r>
              <a:rPr lang="en-US" sz="2200" b="1" dirty="0">
                <a:latin typeface="Arial" panose="020B0604020202020204" pitchFamily="34" charset="0"/>
                <a:cs typeface="Arial" panose="020B0604020202020204" pitchFamily="34" charset="0"/>
              </a:rPr>
              <a:t>    Example:</a:t>
            </a:r>
            <a:endParaRPr lang="en-US" sz="2200" b="1" i="0" dirty="0">
              <a:effectLst/>
              <a:latin typeface="Arial" panose="020B0604020202020204" pitchFamily="34" charset="0"/>
              <a:cs typeface="Arial" panose="020B0604020202020204" pitchFamily="34" charset="0"/>
            </a:endParaRPr>
          </a:p>
          <a:p>
            <a:pPr marL="0" indent="0">
              <a:buNone/>
            </a:pPr>
            <a:r>
              <a:rPr lang="en-US" sz="2200" dirty="0">
                <a:latin typeface="Arial" panose="020B0604020202020204" pitchFamily="34" charset="0"/>
                <a:cs typeface="Arial" panose="020B0604020202020204" pitchFamily="34" charset="0"/>
              </a:rPr>
              <a:t>    throw </a:t>
            </a:r>
            <a:r>
              <a:rPr lang="en-US" sz="2200" dirty="0" err="1">
                <a:latin typeface="Arial" panose="020B0604020202020204" pitchFamily="34" charset="0"/>
                <a:cs typeface="Arial" panose="020B0604020202020204" pitchFamily="34" charset="0"/>
              </a:rPr>
              <a:t>IllegalArgumentException</a:t>
            </a:r>
            <a:r>
              <a:rPr lang="en-US" sz="2200" dirty="0">
                <a:latin typeface="Arial" panose="020B0604020202020204" pitchFamily="34" charset="0"/>
                <a:cs typeface="Arial" panose="020B0604020202020204" pitchFamily="34" charset="0"/>
              </a:rPr>
              <a:t>("Invalid argument")</a:t>
            </a:r>
          </a:p>
          <a:p>
            <a:pPr>
              <a:buFont typeface="Arial" panose="020B0604020202020204" pitchFamily="34" charset="0"/>
              <a:buChar char="•"/>
            </a:pPr>
            <a:r>
              <a:rPr lang="en-US" sz="2200" b="1" i="0" dirty="0">
                <a:effectLst/>
                <a:latin typeface="Arial" panose="020B0604020202020204" pitchFamily="34" charset="0"/>
                <a:cs typeface="Arial" panose="020B0604020202020204" pitchFamily="34" charset="0"/>
              </a:rPr>
              <a:t>The finally </a:t>
            </a:r>
            <a:r>
              <a:rPr lang="en-US" sz="2200" b="1" i="0" dirty="0" err="1">
                <a:effectLst/>
                <a:latin typeface="Arial" panose="020B0604020202020204" pitchFamily="34" charset="0"/>
                <a:cs typeface="Arial" panose="020B0604020202020204" pitchFamily="34" charset="0"/>
              </a:rPr>
              <a:t>Block:</a:t>
            </a:r>
            <a:r>
              <a:rPr lang="en-US" sz="2200" b="0" i="0" dirty="0" err="1">
                <a:effectLst/>
                <a:latin typeface="Arial" panose="020B0604020202020204" pitchFamily="34" charset="0"/>
                <a:cs typeface="Arial" panose="020B0604020202020204" pitchFamily="34" charset="0"/>
              </a:rPr>
              <a:t>The</a:t>
            </a:r>
            <a:r>
              <a:rPr lang="en-US" sz="2200" b="0" i="0" dirty="0">
                <a:effectLst/>
                <a:latin typeface="Arial" panose="020B0604020202020204" pitchFamily="34" charset="0"/>
                <a:cs typeface="Arial" panose="020B0604020202020204" pitchFamily="34" charset="0"/>
              </a:rPr>
              <a:t> finally block is used for cleanup operations, ensuring code executes, whether or not an exception occurs.</a:t>
            </a:r>
          </a:p>
          <a:p>
            <a:pPr marL="0" indent="0">
              <a:buNone/>
            </a:pPr>
            <a:r>
              <a:rPr lang="en-US" sz="1500" b="0" i="0" dirty="0">
                <a:effectLst/>
                <a:latin typeface="Söhne"/>
              </a:rPr>
              <a:t>Example:</a:t>
            </a:r>
          </a:p>
          <a:p>
            <a:r>
              <a:rPr lang="en-US" sz="1500" dirty="0">
                <a:latin typeface="Arial" panose="020B0604020202020204" pitchFamily="34" charset="0"/>
                <a:cs typeface="Arial" panose="020B0604020202020204" pitchFamily="34" charset="0"/>
              </a:rPr>
              <a:t>try {</a:t>
            </a:r>
          </a:p>
          <a:p>
            <a:pPr marL="0" indent="0">
              <a:buNone/>
            </a:pPr>
            <a:r>
              <a:rPr lang="en-US" sz="1500" dirty="0">
                <a:latin typeface="Arial" panose="020B0604020202020204" pitchFamily="34" charset="0"/>
                <a:cs typeface="Arial" panose="020B0604020202020204" pitchFamily="34" charset="0"/>
              </a:rPr>
              <a:t>      // Code that may throw an exception</a:t>
            </a:r>
          </a:p>
          <a:p>
            <a:pPr marL="0" indent="0">
              <a:buNone/>
            </a:pPr>
            <a:r>
              <a:rPr lang="en-US" sz="1500" dirty="0">
                <a:latin typeface="Arial" panose="020B0604020202020204" pitchFamily="34" charset="0"/>
                <a:cs typeface="Arial" panose="020B0604020202020204" pitchFamily="34" charset="0"/>
              </a:rPr>
              <a:t>     } catch (e: Exception) {</a:t>
            </a:r>
          </a:p>
          <a:p>
            <a:pPr marL="0" indent="0">
              <a:buNone/>
            </a:pPr>
            <a:r>
              <a:rPr lang="en-US" sz="1500" dirty="0">
                <a:latin typeface="Arial" panose="020B0604020202020204" pitchFamily="34" charset="0"/>
                <a:cs typeface="Arial" panose="020B0604020202020204" pitchFamily="34" charset="0"/>
              </a:rPr>
              <a:t>      // Handle the exception</a:t>
            </a:r>
          </a:p>
          <a:p>
            <a:pPr marL="0" indent="0">
              <a:buNone/>
            </a:pPr>
            <a:r>
              <a:rPr lang="en-US" sz="1500" dirty="0">
                <a:latin typeface="Arial" panose="020B0604020202020204" pitchFamily="34" charset="0"/>
                <a:cs typeface="Arial" panose="020B0604020202020204" pitchFamily="34" charset="0"/>
              </a:rPr>
              <a:t>     } finally {</a:t>
            </a:r>
          </a:p>
          <a:p>
            <a:pPr marL="0" indent="0">
              <a:buNone/>
            </a:pPr>
            <a:r>
              <a:rPr lang="en-US" sz="1500" dirty="0">
                <a:latin typeface="Arial" panose="020B0604020202020204" pitchFamily="34" charset="0"/>
                <a:cs typeface="Arial" panose="020B0604020202020204" pitchFamily="34" charset="0"/>
              </a:rPr>
              <a:t>     // Cleanup code</a:t>
            </a:r>
          </a:p>
          <a:p>
            <a:endParaRPr lang="en-US" sz="1500" dirty="0"/>
          </a:p>
          <a:p>
            <a:pPr marL="0" indent="0">
              <a:buNone/>
            </a:pPr>
            <a:endParaRPr lang="en-US" sz="1500" b="0" i="0" dirty="0">
              <a:effectLst/>
              <a:latin typeface="Söhne"/>
            </a:endParaRPr>
          </a:p>
          <a:p>
            <a:pPr marL="0" indent="0">
              <a:buNone/>
            </a:pPr>
            <a:endParaRPr lang="en-US" sz="1500" dirty="0"/>
          </a:p>
          <a:p>
            <a:endParaRPr lang="en-US" sz="1500" dirty="0"/>
          </a:p>
          <a:p>
            <a:endParaRPr lang="en-US" sz="1500" dirty="0"/>
          </a:p>
        </p:txBody>
      </p:sp>
    </p:spTree>
    <p:extLst>
      <p:ext uri="{BB962C8B-B14F-4D97-AF65-F5344CB8AC3E}">
        <p14:creationId xmlns:p14="http://schemas.microsoft.com/office/powerpoint/2010/main" val="3580451360"/>
      </p:ext>
    </p:extLst>
  </p:cSld>
  <p:clrMapOvr>
    <a:masterClrMapping/>
  </p:clrMapOvr>
  <mc:AlternateContent xmlns:mc="http://schemas.openxmlformats.org/markup-compatibility/2006" xmlns:p14="http://schemas.microsoft.com/office/powerpoint/2010/main">
    <mc:Choice Requires="p14">
      <p:transition spd="slow" p14:dur="2000" advTm="53295"/>
    </mc:Choice>
    <mc:Fallback xmlns="">
      <p:transition spd="slow" advTm="53295"/>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61E785F-7EE0-2760-2F05-031B6AA6F300}"/>
              </a:ext>
            </a:extLst>
          </p:cNvPr>
          <p:cNvSpPr>
            <a:spLocks noGrp="1"/>
          </p:cNvSpPr>
          <p:nvPr>
            <p:ph type="title"/>
          </p:nvPr>
        </p:nvSpPr>
        <p:spPr>
          <a:xfrm>
            <a:off x="1115568" y="548640"/>
            <a:ext cx="10168128" cy="1179576"/>
          </a:xfrm>
        </p:spPr>
        <p:txBody>
          <a:bodyPr>
            <a:normAutofit/>
          </a:bodyPr>
          <a:lstStyle/>
          <a:p>
            <a:r>
              <a:rPr lang="en-US" sz="3700" b="1">
                <a:latin typeface="Arial" panose="020B0604020202020204" pitchFamily="34" charset="0"/>
                <a:cs typeface="Arial" panose="020B0604020202020204" pitchFamily="34" charset="0"/>
              </a:rPr>
              <a:t>Event Handling</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68FA106-70D9-59EF-C327-F930A9A090F5}"/>
              </a:ext>
            </a:extLst>
          </p:cNvPr>
          <p:cNvSpPr>
            <a:spLocks noGrp="1"/>
          </p:cNvSpPr>
          <p:nvPr>
            <p:ph idx="1"/>
          </p:nvPr>
        </p:nvSpPr>
        <p:spPr>
          <a:xfrm>
            <a:off x="1115568" y="2276856"/>
            <a:ext cx="10168128" cy="3900107"/>
          </a:xfrm>
        </p:spPr>
        <p:txBody>
          <a:bodyPr>
            <a:noAutofit/>
          </a:bodyPr>
          <a:lstStyle/>
          <a:p>
            <a:r>
              <a:rPr lang="en-US" sz="2200" b="0" i="0">
                <a:effectLst/>
                <a:latin typeface="Arial" panose="020B0604020202020204" pitchFamily="34" charset="0"/>
                <a:cs typeface="Arial" panose="020B0604020202020204" pitchFamily="34" charset="0"/>
              </a:rPr>
              <a:t>Event handling is essential for responding to user interactions and asynchronous events in applications.</a:t>
            </a:r>
          </a:p>
          <a:p>
            <a:pPr>
              <a:buFont typeface="Arial" panose="020B0604020202020204" pitchFamily="34" charset="0"/>
              <a:buChar char="•"/>
            </a:pPr>
            <a:r>
              <a:rPr lang="en-US" sz="2200" b="1" i="0">
                <a:effectLst/>
                <a:latin typeface="Arial" panose="020B0604020202020204" pitchFamily="34" charset="0"/>
                <a:cs typeface="Arial" panose="020B0604020202020204" pitchFamily="34" charset="0"/>
              </a:rPr>
              <a:t>Listener </a:t>
            </a:r>
            <a:r>
              <a:rPr lang="en-US" sz="2200" b="1" i="0" err="1">
                <a:effectLst/>
                <a:latin typeface="Arial" panose="020B0604020202020204" pitchFamily="34" charset="0"/>
                <a:cs typeface="Arial" panose="020B0604020202020204" pitchFamily="34" charset="0"/>
              </a:rPr>
              <a:t>Interfaces:</a:t>
            </a:r>
            <a:r>
              <a:rPr lang="en-US" sz="2200" b="0" i="0" err="1">
                <a:effectLst/>
                <a:latin typeface="Arial" panose="020B0604020202020204" pitchFamily="34" charset="0"/>
                <a:cs typeface="Arial" panose="020B0604020202020204" pitchFamily="34" charset="0"/>
              </a:rPr>
              <a:t>Listener</a:t>
            </a:r>
            <a:r>
              <a:rPr lang="en-US" sz="2200" b="0" i="0">
                <a:effectLst/>
                <a:latin typeface="Arial" panose="020B0604020202020204" pitchFamily="34" charset="0"/>
                <a:cs typeface="Arial" panose="020B0604020202020204" pitchFamily="34" charset="0"/>
              </a:rPr>
              <a:t> interfaces are used to define event handlers.</a:t>
            </a:r>
          </a:p>
          <a:p>
            <a:pPr>
              <a:buFont typeface="Arial" panose="020B0604020202020204" pitchFamily="34" charset="0"/>
              <a:buChar char="•"/>
            </a:pPr>
            <a:r>
              <a:rPr lang="en-US" sz="2200" b="0" i="0">
                <a:effectLst/>
                <a:latin typeface="Arial" panose="020B0604020202020204" pitchFamily="34" charset="0"/>
                <a:cs typeface="Arial" panose="020B0604020202020204" pitchFamily="34" charset="0"/>
              </a:rPr>
              <a:t>Implement these interfaces in classes to react to events.</a:t>
            </a:r>
          </a:p>
          <a:p>
            <a:pPr>
              <a:buFont typeface="Arial" panose="020B0604020202020204" pitchFamily="34" charset="0"/>
              <a:buChar char="•"/>
            </a:pPr>
            <a:r>
              <a:rPr lang="en-US" sz="2200" b="1">
                <a:latin typeface="Arial" panose="020B0604020202020204" pitchFamily="34" charset="0"/>
                <a:cs typeface="Arial" panose="020B0604020202020204" pitchFamily="34" charset="0"/>
              </a:rPr>
              <a:t>Example:</a:t>
            </a:r>
            <a:endParaRPr lang="en-US" sz="2200" b="1" i="0">
              <a:effectLst/>
              <a:latin typeface="Arial" panose="020B0604020202020204" pitchFamily="34" charset="0"/>
              <a:cs typeface="Arial" panose="020B0604020202020204" pitchFamily="34" charset="0"/>
            </a:endParaRPr>
          </a:p>
          <a:p>
            <a:pPr marL="0" indent="0">
              <a:buNone/>
            </a:pPr>
            <a:r>
              <a:rPr lang="en-US" sz="1500">
                <a:latin typeface="Arial" panose="020B0604020202020204" pitchFamily="34" charset="0"/>
                <a:cs typeface="Arial" panose="020B0604020202020204" pitchFamily="34" charset="0"/>
              </a:rPr>
              <a:t>             interface </a:t>
            </a:r>
            <a:r>
              <a:rPr lang="en-US" sz="1500" err="1">
                <a:latin typeface="Arial" panose="020B0604020202020204" pitchFamily="34" charset="0"/>
                <a:cs typeface="Arial" panose="020B0604020202020204" pitchFamily="34" charset="0"/>
              </a:rPr>
              <a:t>ButtonClickListener</a:t>
            </a:r>
            <a:r>
              <a:rPr lang="en-US" sz="1500">
                <a:latin typeface="Arial" panose="020B0604020202020204" pitchFamily="34" charset="0"/>
                <a:cs typeface="Arial" panose="020B0604020202020204" pitchFamily="34" charset="0"/>
              </a:rPr>
              <a:t> {</a:t>
            </a:r>
          </a:p>
          <a:p>
            <a:pPr marL="0" indent="0">
              <a:buNone/>
            </a:pPr>
            <a:r>
              <a:rPr lang="en-US" sz="1500">
                <a:latin typeface="Arial" panose="020B0604020202020204" pitchFamily="34" charset="0"/>
                <a:cs typeface="Arial" panose="020B0604020202020204" pitchFamily="34" charset="0"/>
              </a:rPr>
              <a:t>                    fun </a:t>
            </a:r>
            <a:r>
              <a:rPr lang="en-US" sz="1500" err="1">
                <a:latin typeface="Arial" panose="020B0604020202020204" pitchFamily="34" charset="0"/>
                <a:cs typeface="Arial" panose="020B0604020202020204" pitchFamily="34" charset="0"/>
              </a:rPr>
              <a:t>onClick</a:t>
            </a:r>
            <a:r>
              <a:rPr lang="en-US" sz="1500">
                <a:latin typeface="Arial" panose="020B0604020202020204" pitchFamily="34" charset="0"/>
                <a:cs typeface="Arial" panose="020B0604020202020204" pitchFamily="34" charset="0"/>
              </a:rPr>
              <a:t>()             }</a:t>
            </a:r>
          </a:p>
          <a:p>
            <a:pPr marL="0" indent="0">
              <a:buNone/>
            </a:pPr>
            <a:r>
              <a:rPr lang="en-US" sz="1500">
                <a:latin typeface="Arial" panose="020B0604020202020204" pitchFamily="34" charset="0"/>
                <a:cs typeface="Arial" panose="020B0604020202020204" pitchFamily="34" charset="0"/>
              </a:rPr>
              <a:t>          class Button : </a:t>
            </a:r>
            <a:r>
              <a:rPr lang="en-US" sz="1500" err="1">
                <a:latin typeface="Arial" panose="020B0604020202020204" pitchFamily="34" charset="0"/>
                <a:cs typeface="Arial" panose="020B0604020202020204" pitchFamily="34" charset="0"/>
              </a:rPr>
              <a:t>ButtonClickListener</a:t>
            </a:r>
            <a:r>
              <a:rPr lang="en-US" sz="1500">
                <a:latin typeface="Arial" panose="020B0604020202020204" pitchFamily="34" charset="0"/>
                <a:cs typeface="Arial" panose="020B0604020202020204" pitchFamily="34" charset="0"/>
              </a:rPr>
              <a:t> {</a:t>
            </a:r>
          </a:p>
          <a:p>
            <a:pPr marL="0" indent="0">
              <a:buNone/>
            </a:pPr>
            <a:r>
              <a:rPr lang="en-US" sz="1500">
                <a:latin typeface="Arial" panose="020B0604020202020204" pitchFamily="34" charset="0"/>
                <a:cs typeface="Arial" panose="020B0604020202020204" pitchFamily="34" charset="0"/>
              </a:rPr>
              <a:t>        override fun </a:t>
            </a:r>
            <a:r>
              <a:rPr lang="en-US" sz="1500" err="1">
                <a:latin typeface="Arial" panose="020B0604020202020204" pitchFamily="34" charset="0"/>
                <a:cs typeface="Arial" panose="020B0604020202020204" pitchFamily="34" charset="0"/>
              </a:rPr>
              <a:t>onClick</a:t>
            </a:r>
            <a:r>
              <a:rPr lang="en-US" sz="1500">
                <a:latin typeface="Arial" panose="020B0604020202020204" pitchFamily="34" charset="0"/>
                <a:cs typeface="Arial" panose="020B0604020202020204" pitchFamily="34" charset="0"/>
              </a:rPr>
              <a:t>() {</a:t>
            </a:r>
          </a:p>
          <a:p>
            <a:pPr marL="0" indent="0">
              <a:buNone/>
            </a:pPr>
            <a:r>
              <a:rPr lang="en-US" sz="1500">
                <a:latin typeface="Arial" panose="020B0604020202020204" pitchFamily="34" charset="0"/>
                <a:cs typeface="Arial" panose="020B0604020202020204" pitchFamily="34" charset="0"/>
              </a:rPr>
              <a:t>        // Handle the button click event</a:t>
            </a:r>
          </a:p>
          <a:p>
            <a:pPr marL="0" indent="0">
              <a:buNone/>
            </a:pPr>
            <a:r>
              <a:rPr lang="en-US" sz="1500">
                <a:latin typeface="Arial" panose="020B0604020202020204" pitchFamily="34" charset="0"/>
                <a:cs typeface="Arial" panose="020B0604020202020204" pitchFamily="34" charset="0"/>
              </a:rPr>
              <a:t>    }</a:t>
            </a:r>
          </a:p>
          <a:p>
            <a:endParaRPr lang="en-US" sz="2200">
              <a:latin typeface="Arial" panose="020B0604020202020204" pitchFamily="34" charset="0"/>
              <a:cs typeface="Arial" panose="020B0604020202020204" pitchFamily="34" charset="0"/>
            </a:endParaRPr>
          </a:p>
          <a:p>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47663183"/>
      </p:ext>
    </p:extLst>
  </p:cSld>
  <p:clrMapOvr>
    <a:masterClrMapping/>
  </p:clrMapOvr>
  <mc:AlternateContent xmlns:mc="http://schemas.openxmlformats.org/markup-compatibility/2006" xmlns:p14="http://schemas.microsoft.com/office/powerpoint/2010/main">
    <mc:Choice Requires="p14">
      <p:transition spd="slow" p14:dur="2000" advTm="27630"/>
    </mc:Choice>
    <mc:Fallback xmlns="">
      <p:transition spd="slow" advTm="2763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3F52BF3-75B9-B9D9-49FA-FC03440BFD61}"/>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8C15EFB-E479-C74C-7B21-2D7FDAC5759E}"/>
              </a:ext>
            </a:extLst>
          </p:cNvPr>
          <p:cNvSpPr>
            <a:spLocks noGrp="1"/>
          </p:cNvSpPr>
          <p:nvPr>
            <p:ph idx="1"/>
          </p:nvPr>
        </p:nvSpPr>
        <p:spPr>
          <a:xfrm>
            <a:off x="1115568" y="2481943"/>
            <a:ext cx="10168128" cy="3695020"/>
          </a:xfrm>
        </p:spPr>
        <p:txBody>
          <a:bodyPr>
            <a:normAutofit/>
          </a:bodyPr>
          <a:lstStyle/>
          <a:p>
            <a:pPr>
              <a:buFont typeface="Arial" panose="020B0604020202020204" pitchFamily="34" charset="0"/>
              <a:buChar char="•"/>
            </a:pPr>
            <a:r>
              <a:rPr lang="en-US" sz="2200" b="1" i="0">
                <a:effectLst/>
                <a:latin typeface="Arial" panose="020B0604020202020204" pitchFamily="34" charset="0"/>
                <a:cs typeface="Arial" panose="020B0604020202020204" pitchFamily="34" charset="0"/>
              </a:rPr>
              <a:t>Lambda </a:t>
            </a:r>
            <a:r>
              <a:rPr lang="en-US" sz="2200" b="1" i="0" err="1">
                <a:effectLst/>
                <a:latin typeface="Arial" panose="020B0604020202020204" pitchFamily="34" charset="0"/>
                <a:cs typeface="Arial" panose="020B0604020202020204" pitchFamily="34" charset="0"/>
              </a:rPr>
              <a:t>Expressions:</a:t>
            </a:r>
            <a:r>
              <a:rPr lang="en-US" sz="2200" b="0" i="0" err="1">
                <a:effectLst/>
                <a:latin typeface="Arial" panose="020B0604020202020204" pitchFamily="34" charset="0"/>
                <a:cs typeface="Arial" panose="020B0604020202020204" pitchFamily="34" charset="0"/>
              </a:rPr>
              <a:t>Kotlin</a:t>
            </a:r>
            <a:r>
              <a:rPr lang="en-US" sz="2200" b="0" i="0">
                <a:effectLst/>
                <a:latin typeface="Arial" panose="020B0604020202020204" pitchFamily="34" charset="0"/>
                <a:cs typeface="Arial" panose="020B0604020202020204" pitchFamily="34" charset="0"/>
              </a:rPr>
              <a:t> offers concise lambda expressions for event handling.</a:t>
            </a:r>
          </a:p>
          <a:p>
            <a:pPr>
              <a:buFont typeface="Arial" panose="020B0604020202020204" pitchFamily="34" charset="0"/>
              <a:buChar char="•"/>
            </a:pPr>
            <a:r>
              <a:rPr lang="en-US" sz="2200" b="0" i="0">
                <a:effectLst/>
                <a:latin typeface="Arial" panose="020B0604020202020204" pitchFamily="34" charset="0"/>
                <a:cs typeface="Arial" panose="020B0604020202020204" pitchFamily="34" charset="0"/>
              </a:rPr>
              <a:t>This approach is common in modern GUI and Android development.</a:t>
            </a:r>
          </a:p>
          <a:p>
            <a:pPr>
              <a:buFont typeface="Arial" panose="020B0604020202020204" pitchFamily="34" charset="0"/>
              <a:buChar char="•"/>
            </a:pPr>
            <a:r>
              <a:rPr lang="en-US" sz="2200" b="0" i="0">
                <a:effectLst/>
                <a:latin typeface="Arial" panose="020B0604020202020204" pitchFamily="34" charset="0"/>
                <a:cs typeface="Arial" panose="020B0604020202020204" pitchFamily="34" charset="0"/>
              </a:rPr>
              <a:t>Example:</a:t>
            </a:r>
          </a:p>
          <a:p>
            <a:pPr marL="0" indent="0">
              <a:buNone/>
            </a:pPr>
            <a:r>
              <a:rPr lang="en-US" sz="2200">
                <a:latin typeface="Arial" panose="020B0604020202020204" pitchFamily="34" charset="0"/>
                <a:cs typeface="Arial" panose="020B0604020202020204" pitchFamily="34" charset="0"/>
              </a:rPr>
              <a:t>     </a:t>
            </a:r>
            <a:r>
              <a:rPr lang="en-US" sz="2200" err="1">
                <a:latin typeface="Arial" panose="020B0604020202020204" pitchFamily="34" charset="0"/>
                <a:cs typeface="Arial" panose="020B0604020202020204" pitchFamily="34" charset="0"/>
              </a:rPr>
              <a:t>button.setOnClickListener</a:t>
            </a:r>
            <a:r>
              <a:rPr lang="en-US" sz="2200">
                <a:latin typeface="Arial" panose="020B0604020202020204" pitchFamily="34" charset="0"/>
                <a:cs typeface="Arial" panose="020B0604020202020204" pitchFamily="34" charset="0"/>
              </a:rPr>
              <a:t> {</a:t>
            </a:r>
          </a:p>
          <a:p>
            <a:pPr marL="0" indent="0">
              <a:buNone/>
            </a:pPr>
            <a:r>
              <a:rPr lang="en-US" sz="2200">
                <a:latin typeface="Arial" panose="020B0604020202020204" pitchFamily="34" charset="0"/>
                <a:cs typeface="Arial" panose="020B0604020202020204" pitchFamily="34" charset="0"/>
              </a:rPr>
              <a:t>        // Handle the button click event</a:t>
            </a:r>
          </a:p>
          <a:p>
            <a:pPr marL="0" indent="0">
              <a:buNone/>
            </a:pPr>
            <a:r>
              <a:rPr lang="en-US" sz="2200">
                <a:latin typeface="Arial" panose="020B0604020202020204" pitchFamily="34" charset="0"/>
                <a:cs typeface="Arial" panose="020B0604020202020204" pitchFamily="34" charset="0"/>
              </a:rPr>
              <a:t>      }</a:t>
            </a:r>
          </a:p>
          <a:p>
            <a:endParaRPr lang="en-US" sz="2200">
              <a:latin typeface="Arial" panose="020B0604020202020204" pitchFamily="34" charset="0"/>
              <a:cs typeface="Arial" panose="020B0604020202020204" pitchFamily="34" charset="0"/>
            </a:endParaRPr>
          </a:p>
          <a:p>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60109423"/>
      </p:ext>
    </p:extLst>
  </p:cSld>
  <p:clrMapOvr>
    <a:masterClrMapping/>
  </p:clrMapOvr>
  <mc:AlternateContent xmlns:mc="http://schemas.openxmlformats.org/markup-compatibility/2006" xmlns:p14="http://schemas.microsoft.com/office/powerpoint/2010/main">
    <mc:Choice Requires="p14">
      <p:transition spd="slow" p14:dur="2000" advTm="1300"/>
    </mc:Choice>
    <mc:Fallback xmlns="">
      <p:transition spd="slow" advTm="130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4EE5528-1FCD-C44F-C594-62800628E0FC}"/>
              </a:ext>
            </a:extLst>
          </p:cNvPr>
          <p:cNvSpPr>
            <a:spLocks noGrp="1"/>
          </p:cNvSpPr>
          <p:nvPr>
            <p:ph type="title"/>
          </p:nvPr>
        </p:nvSpPr>
        <p:spPr>
          <a:xfrm>
            <a:off x="1115568" y="548640"/>
            <a:ext cx="10168128" cy="1179576"/>
          </a:xfrm>
        </p:spPr>
        <p:txBody>
          <a:bodyPr>
            <a:normAutofit/>
          </a:bodyPr>
          <a:lstStyle/>
          <a:p>
            <a:r>
              <a:rPr lang="en-US" sz="3700" b="1">
                <a:latin typeface="Söhne"/>
              </a:rPr>
              <a:t>N</a:t>
            </a:r>
            <a:r>
              <a:rPr lang="en-US" sz="3700" b="1" i="0">
                <a:effectLst/>
                <a:latin typeface="Söhne"/>
              </a:rPr>
              <a:t>ull Safety and Interoperability With Java</a:t>
            </a:r>
            <a:br>
              <a:rPr lang="en-US" sz="3700" b="1" i="0">
                <a:effectLst/>
                <a:latin typeface="Söhne"/>
              </a:rPr>
            </a:br>
            <a:endParaRPr lang="en-US" sz="3700" b="1"/>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01A47561-A114-C686-9C81-C7D38E9C190A}"/>
              </a:ext>
            </a:extLst>
          </p:cNvPr>
          <p:cNvSpPr>
            <a:spLocks noGrp="1"/>
          </p:cNvSpPr>
          <p:nvPr>
            <p:ph idx="1"/>
          </p:nvPr>
        </p:nvSpPr>
        <p:spPr>
          <a:xfrm>
            <a:off x="1115568" y="2481943"/>
            <a:ext cx="10168128" cy="3695020"/>
          </a:xfrm>
        </p:spPr>
        <p:txBody>
          <a:bodyPr>
            <a:normAutofit/>
          </a:bodyPr>
          <a:lstStyle/>
          <a:p>
            <a:pPr marL="0" indent="0">
              <a:buNone/>
            </a:pPr>
            <a:r>
              <a:rPr lang="en-US" sz="2200" b="1" i="0">
                <a:effectLst/>
                <a:latin typeface="Arial" panose="020B0604020202020204" pitchFamily="34" charset="0"/>
                <a:cs typeface="Arial" panose="020B0604020202020204" pitchFamily="34" charset="0"/>
              </a:rPr>
              <a:t>Null Safety:</a:t>
            </a:r>
            <a:endParaRPr lang="en-US" sz="2200" b="0" i="0">
              <a:effectLst/>
              <a:latin typeface="Arial" panose="020B0604020202020204" pitchFamily="34" charset="0"/>
              <a:cs typeface="Arial" panose="020B0604020202020204" pitchFamily="34" charset="0"/>
            </a:endParaRPr>
          </a:p>
          <a:p>
            <a:r>
              <a:rPr lang="en-US" sz="2200" b="0" i="0">
                <a:effectLst/>
                <a:latin typeface="Arial" panose="020B0604020202020204" pitchFamily="34" charset="0"/>
                <a:cs typeface="Arial" panose="020B0604020202020204" pitchFamily="34" charset="0"/>
              </a:rPr>
              <a:t>Kotlin enforces null safety, which means that the type system distinguishes between nullable and non-nullable references, reducing the risk of null pointer exceptions.</a:t>
            </a:r>
          </a:p>
          <a:p>
            <a:r>
              <a:rPr lang="en-US" sz="2200" b="0" i="0">
                <a:effectLst/>
                <a:latin typeface="Arial" panose="020B0604020202020204" pitchFamily="34" charset="0"/>
                <a:cs typeface="Arial" panose="020B0604020202020204" pitchFamily="34" charset="0"/>
              </a:rPr>
              <a:t>Example of nullable and non-nullable types:</a:t>
            </a:r>
          </a:p>
          <a:p>
            <a:endParaRPr lang="en-US" sz="2200" b="0" i="0">
              <a:effectLst/>
              <a:latin typeface="Arial" panose="020B0604020202020204" pitchFamily="34" charset="0"/>
              <a:cs typeface="Arial" panose="020B0604020202020204" pitchFamily="34" charset="0"/>
            </a:endParaRPr>
          </a:p>
          <a:p>
            <a:pPr marL="457200" lvl="1" indent="0">
              <a:buNone/>
            </a:pPr>
            <a:r>
              <a:rPr lang="en-US" sz="1500" err="1">
                <a:solidFill>
                  <a:schemeClr val="tx1">
                    <a:lumMod val="75000"/>
                    <a:lumOff val="25000"/>
                  </a:schemeClr>
                </a:solidFill>
                <a:latin typeface="Arial" panose="020B0604020202020204" pitchFamily="34" charset="0"/>
                <a:cs typeface="Arial" panose="020B0604020202020204" pitchFamily="34" charset="0"/>
              </a:rPr>
              <a:t>val</a:t>
            </a:r>
            <a:r>
              <a:rPr lang="en-US" sz="1500">
                <a:solidFill>
                  <a:schemeClr val="tx1">
                    <a:lumMod val="75000"/>
                    <a:lumOff val="25000"/>
                  </a:schemeClr>
                </a:solidFill>
                <a:latin typeface="Arial" panose="020B0604020202020204" pitchFamily="34" charset="0"/>
                <a:cs typeface="Arial" panose="020B0604020202020204" pitchFamily="34" charset="0"/>
              </a:rPr>
              <a:t> name: String = "John" // Non-nullable</a:t>
            </a:r>
          </a:p>
          <a:p>
            <a:pPr marL="457200" lvl="1" indent="0">
              <a:buNone/>
            </a:pPr>
            <a:r>
              <a:rPr lang="en-US" sz="1500" err="1">
                <a:solidFill>
                  <a:schemeClr val="tx1">
                    <a:lumMod val="75000"/>
                    <a:lumOff val="25000"/>
                  </a:schemeClr>
                </a:solidFill>
                <a:latin typeface="Arial" panose="020B0604020202020204" pitchFamily="34" charset="0"/>
                <a:cs typeface="Arial" panose="020B0604020202020204" pitchFamily="34" charset="0"/>
              </a:rPr>
              <a:t>val</a:t>
            </a:r>
            <a:r>
              <a:rPr lang="en-US" sz="1500">
                <a:solidFill>
                  <a:schemeClr val="tx1">
                    <a:lumMod val="75000"/>
                    <a:lumOff val="25000"/>
                  </a:schemeClr>
                </a:solidFill>
                <a:latin typeface="Arial" panose="020B0604020202020204" pitchFamily="34" charset="0"/>
                <a:cs typeface="Arial" panose="020B0604020202020204" pitchFamily="34" charset="0"/>
              </a:rPr>
              <a:t> </a:t>
            </a:r>
            <a:r>
              <a:rPr lang="en-US" sz="1500" err="1">
                <a:solidFill>
                  <a:schemeClr val="tx1">
                    <a:lumMod val="75000"/>
                    <a:lumOff val="25000"/>
                  </a:schemeClr>
                </a:solidFill>
                <a:latin typeface="Arial" panose="020B0604020202020204" pitchFamily="34" charset="0"/>
                <a:cs typeface="Arial" panose="020B0604020202020204" pitchFamily="34" charset="0"/>
              </a:rPr>
              <a:t>nullableName</a:t>
            </a:r>
            <a:r>
              <a:rPr lang="en-US" sz="1500">
                <a:solidFill>
                  <a:schemeClr val="tx1">
                    <a:lumMod val="75000"/>
                    <a:lumOff val="25000"/>
                  </a:schemeClr>
                </a:solidFill>
                <a:latin typeface="Arial" panose="020B0604020202020204" pitchFamily="34" charset="0"/>
                <a:cs typeface="Arial" panose="020B0604020202020204" pitchFamily="34" charset="0"/>
              </a:rPr>
              <a:t>: String? = null // Nullable. Value can be Null</a:t>
            </a:r>
          </a:p>
          <a:p>
            <a:pPr marL="457200" lvl="1" indent="0">
              <a:buNone/>
            </a:pPr>
            <a:r>
              <a:rPr lang="en-US" sz="1500">
                <a:solidFill>
                  <a:schemeClr val="tx1">
                    <a:lumMod val="75000"/>
                    <a:lumOff val="25000"/>
                  </a:schemeClr>
                </a:solidFill>
                <a:latin typeface="Arial" panose="020B0604020202020204" pitchFamily="34" charset="0"/>
                <a:cs typeface="Arial" panose="020B0604020202020204" pitchFamily="34" charset="0"/>
              </a:rPr>
              <a:t>Advantage : </a:t>
            </a:r>
            <a:r>
              <a:rPr lang="en-US" sz="1500" err="1">
                <a:solidFill>
                  <a:schemeClr val="tx1">
                    <a:lumMod val="75000"/>
                    <a:lumOff val="25000"/>
                  </a:schemeClr>
                </a:solidFill>
                <a:latin typeface="Arial" panose="020B0604020202020204" pitchFamily="34" charset="0"/>
                <a:cs typeface="Arial" panose="020B0604020202020204" pitchFamily="34" charset="0"/>
              </a:rPr>
              <a:t>val</a:t>
            </a:r>
            <a:r>
              <a:rPr lang="en-US" sz="1500">
                <a:solidFill>
                  <a:schemeClr val="tx1">
                    <a:lumMod val="75000"/>
                    <a:lumOff val="25000"/>
                  </a:schemeClr>
                </a:solidFill>
                <a:latin typeface="Arial" panose="020B0604020202020204" pitchFamily="34" charset="0"/>
                <a:cs typeface="Arial" panose="020B0604020202020204" pitchFamily="34" charset="0"/>
              </a:rPr>
              <a:t> length = </a:t>
            </a:r>
            <a:r>
              <a:rPr lang="en-US" sz="1500" err="1">
                <a:solidFill>
                  <a:schemeClr val="tx1">
                    <a:lumMod val="75000"/>
                    <a:lumOff val="25000"/>
                  </a:schemeClr>
                </a:solidFill>
                <a:latin typeface="Arial" panose="020B0604020202020204" pitchFamily="34" charset="0"/>
                <a:cs typeface="Arial" panose="020B0604020202020204" pitchFamily="34" charset="0"/>
              </a:rPr>
              <a:t>nullableName</a:t>
            </a:r>
            <a:r>
              <a:rPr lang="en-US" sz="1500">
                <a:solidFill>
                  <a:schemeClr val="tx1">
                    <a:lumMod val="75000"/>
                    <a:lumOff val="25000"/>
                  </a:schemeClr>
                </a:solidFill>
                <a:latin typeface="Arial" panose="020B0604020202020204" pitchFamily="34" charset="0"/>
                <a:cs typeface="Arial" panose="020B0604020202020204" pitchFamily="34" charset="0"/>
              </a:rPr>
              <a:t>?.length.</a:t>
            </a:r>
          </a:p>
          <a:p>
            <a:pPr marL="457200" lvl="1" indent="0">
              <a:buNone/>
            </a:pPr>
            <a:endParaRPr lang="en-US" sz="1500">
              <a:solidFill>
                <a:schemeClr val="tx1">
                  <a:lumMod val="75000"/>
                  <a:lumOff val="25000"/>
                </a:schemeClr>
              </a:solidFill>
              <a:latin typeface="Arial" panose="020B0604020202020204" pitchFamily="34" charset="0"/>
              <a:cs typeface="Arial" panose="020B0604020202020204" pitchFamily="34" charset="0"/>
            </a:endParaRPr>
          </a:p>
          <a:p>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03883701"/>
      </p:ext>
    </p:extLst>
  </p:cSld>
  <p:clrMapOvr>
    <a:masterClrMapping/>
  </p:clrMapOvr>
  <mc:AlternateContent xmlns:mc="http://schemas.openxmlformats.org/markup-compatibility/2006" xmlns:p14="http://schemas.microsoft.com/office/powerpoint/2010/main">
    <mc:Choice Requires="p14">
      <p:transition spd="slow" p14:dur="2000" advTm="44247"/>
    </mc:Choice>
    <mc:Fallback xmlns="">
      <p:transition spd="slow" advTm="44247"/>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F70CB07-5AAF-B9A9-681A-7742D1825673}"/>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6BCD7C9-8E40-BD73-38ED-B9B30E8EBD76}"/>
              </a:ext>
            </a:extLst>
          </p:cNvPr>
          <p:cNvSpPr>
            <a:spLocks noGrp="1"/>
          </p:cNvSpPr>
          <p:nvPr>
            <p:ph idx="1"/>
          </p:nvPr>
        </p:nvSpPr>
        <p:spPr>
          <a:xfrm>
            <a:off x="1115568" y="2481943"/>
            <a:ext cx="10168128" cy="3695020"/>
          </a:xfrm>
        </p:spPr>
        <p:txBody>
          <a:bodyPr>
            <a:normAutofit/>
          </a:bodyPr>
          <a:lstStyle/>
          <a:p>
            <a:pPr marL="0" indent="0" algn="l">
              <a:buNone/>
            </a:pPr>
            <a:r>
              <a:rPr lang="en-US" sz="2200" b="1" i="0">
                <a:effectLst/>
                <a:latin typeface="Arial" panose="020B0604020202020204" pitchFamily="34" charset="0"/>
                <a:cs typeface="Arial" panose="020B0604020202020204" pitchFamily="34" charset="0"/>
              </a:rPr>
              <a:t>Interoperability with Java:</a:t>
            </a:r>
            <a:endParaRPr lang="en-US" sz="2200" b="0" i="0">
              <a:effectLst/>
              <a:latin typeface="Arial" panose="020B0604020202020204" pitchFamily="34" charset="0"/>
              <a:cs typeface="Arial" panose="020B0604020202020204" pitchFamily="34" charset="0"/>
            </a:endParaRPr>
          </a:p>
          <a:p>
            <a:pPr algn="l"/>
            <a:r>
              <a:rPr lang="en-US" sz="2200" b="0" i="0">
                <a:effectLst/>
                <a:latin typeface="Arial" panose="020B0604020202020204" pitchFamily="34" charset="0"/>
                <a:cs typeface="Arial" panose="020B0604020202020204" pitchFamily="34" charset="0"/>
              </a:rPr>
              <a:t>Kotlin is fully interoperable with Java, meaning you can call Java code from Kotlin and vice versa. Here's an example of using a Java class from Kotlin:</a:t>
            </a:r>
          </a:p>
          <a:p>
            <a:pPr marL="0" indent="0" algn="l">
              <a:buNone/>
            </a:pPr>
            <a:r>
              <a:rPr lang="en-US" sz="2200" b="0" i="0">
                <a:effectLst/>
                <a:latin typeface="Arial" panose="020B0604020202020204" pitchFamily="34" charset="0"/>
                <a:cs typeface="Arial" panose="020B0604020202020204" pitchFamily="34" charset="0"/>
              </a:rPr>
              <a:t>Java class Person:                                            Kotlin Code:</a:t>
            </a:r>
          </a:p>
          <a:p>
            <a:r>
              <a:rPr lang="en-US" sz="2200">
                <a:latin typeface="Arial" panose="020B0604020202020204" pitchFamily="34" charset="0"/>
                <a:cs typeface="Arial" panose="020B0604020202020204" pitchFamily="34" charset="0"/>
              </a:rPr>
              <a:t>  					</a:t>
            </a:r>
          </a:p>
        </p:txBody>
      </p:sp>
      <p:sp>
        <p:nvSpPr>
          <p:cNvPr id="6" name="Rectangle 5">
            <a:extLst>
              <a:ext uri="{FF2B5EF4-FFF2-40B4-BE49-F238E27FC236}">
                <a16:creationId xmlns:a16="http://schemas.microsoft.com/office/drawing/2014/main" id="{F36562AA-8DA2-D55F-EE3C-75F776FABE70}"/>
              </a:ext>
            </a:extLst>
          </p:cNvPr>
          <p:cNvSpPr/>
          <p:nvPr/>
        </p:nvSpPr>
        <p:spPr>
          <a:xfrm>
            <a:off x="1520575" y="4119937"/>
            <a:ext cx="4212405" cy="25201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500">
                <a:solidFill>
                  <a:schemeClr val="tx1"/>
                </a:solidFill>
                <a:latin typeface="Arial" panose="020B0604020202020204" pitchFamily="34" charset="0"/>
                <a:cs typeface="Arial" panose="020B0604020202020204" pitchFamily="34" charset="0"/>
              </a:rPr>
              <a:t>public class Person {</a:t>
            </a:r>
          </a:p>
          <a:p>
            <a:r>
              <a:rPr lang="en-US" sz="1500">
                <a:solidFill>
                  <a:schemeClr val="tx1"/>
                </a:solidFill>
                <a:latin typeface="Arial" panose="020B0604020202020204" pitchFamily="34" charset="0"/>
                <a:cs typeface="Arial" panose="020B0604020202020204" pitchFamily="34" charset="0"/>
              </a:rPr>
              <a:t>    private String name;</a:t>
            </a:r>
          </a:p>
          <a:p>
            <a:r>
              <a:rPr lang="en-US" sz="1500">
                <a:solidFill>
                  <a:schemeClr val="tx1"/>
                </a:solidFill>
                <a:latin typeface="Arial" panose="020B0604020202020204" pitchFamily="34" charset="0"/>
                <a:cs typeface="Arial" panose="020B0604020202020204" pitchFamily="34" charset="0"/>
              </a:rPr>
              <a:t>    </a:t>
            </a:r>
          </a:p>
          <a:p>
            <a:r>
              <a:rPr lang="en-US" sz="1500">
                <a:solidFill>
                  <a:schemeClr val="tx1"/>
                </a:solidFill>
                <a:latin typeface="Arial" panose="020B0604020202020204" pitchFamily="34" charset="0"/>
                <a:cs typeface="Arial" panose="020B0604020202020204" pitchFamily="34" charset="0"/>
              </a:rPr>
              <a:t>    public Person(String name) {</a:t>
            </a:r>
          </a:p>
          <a:p>
            <a:r>
              <a:rPr lang="en-US" sz="1500">
                <a:solidFill>
                  <a:schemeClr val="tx1"/>
                </a:solidFill>
                <a:latin typeface="Arial" panose="020B0604020202020204" pitchFamily="34" charset="0"/>
                <a:cs typeface="Arial" panose="020B0604020202020204" pitchFamily="34" charset="0"/>
              </a:rPr>
              <a:t>        </a:t>
            </a:r>
            <a:r>
              <a:rPr lang="en-US" sz="1500" err="1">
                <a:solidFill>
                  <a:schemeClr val="tx1"/>
                </a:solidFill>
                <a:latin typeface="Arial" panose="020B0604020202020204" pitchFamily="34" charset="0"/>
                <a:cs typeface="Arial" panose="020B0604020202020204" pitchFamily="34" charset="0"/>
              </a:rPr>
              <a:t>this.name</a:t>
            </a:r>
            <a:r>
              <a:rPr lang="en-US" sz="1500">
                <a:solidFill>
                  <a:schemeClr val="tx1"/>
                </a:solidFill>
                <a:latin typeface="Arial" panose="020B0604020202020204" pitchFamily="34" charset="0"/>
                <a:cs typeface="Arial" panose="020B0604020202020204" pitchFamily="34" charset="0"/>
              </a:rPr>
              <a:t> = name;</a:t>
            </a:r>
          </a:p>
          <a:p>
            <a:r>
              <a:rPr lang="en-US" sz="1500">
                <a:solidFill>
                  <a:schemeClr val="tx1"/>
                </a:solidFill>
                <a:latin typeface="Arial" panose="020B0604020202020204" pitchFamily="34" charset="0"/>
                <a:cs typeface="Arial" panose="020B0604020202020204" pitchFamily="34" charset="0"/>
              </a:rPr>
              <a:t>    }</a:t>
            </a:r>
          </a:p>
          <a:p>
            <a:r>
              <a:rPr lang="en-US" sz="1500">
                <a:solidFill>
                  <a:schemeClr val="tx1"/>
                </a:solidFill>
                <a:latin typeface="Arial" panose="020B0604020202020204" pitchFamily="34" charset="0"/>
                <a:cs typeface="Arial" panose="020B0604020202020204" pitchFamily="34" charset="0"/>
              </a:rPr>
              <a:t>    </a:t>
            </a:r>
          </a:p>
          <a:p>
            <a:r>
              <a:rPr lang="en-US" sz="1500">
                <a:solidFill>
                  <a:schemeClr val="tx1"/>
                </a:solidFill>
                <a:latin typeface="Arial" panose="020B0604020202020204" pitchFamily="34" charset="0"/>
                <a:cs typeface="Arial" panose="020B0604020202020204" pitchFamily="34" charset="0"/>
              </a:rPr>
              <a:t>    public String </a:t>
            </a:r>
            <a:r>
              <a:rPr lang="en-US" sz="1500" err="1">
                <a:solidFill>
                  <a:schemeClr val="tx1"/>
                </a:solidFill>
                <a:latin typeface="Arial" panose="020B0604020202020204" pitchFamily="34" charset="0"/>
                <a:cs typeface="Arial" panose="020B0604020202020204" pitchFamily="34" charset="0"/>
              </a:rPr>
              <a:t>getName</a:t>
            </a:r>
            <a:r>
              <a:rPr lang="en-US" sz="1500">
                <a:solidFill>
                  <a:schemeClr val="tx1"/>
                </a:solidFill>
                <a:latin typeface="Arial" panose="020B0604020202020204" pitchFamily="34" charset="0"/>
                <a:cs typeface="Arial" panose="020B0604020202020204" pitchFamily="34" charset="0"/>
              </a:rPr>
              <a:t>() {</a:t>
            </a:r>
          </a:p>
          <a:p>
            <a:r>
              <a:rPr lang="en-US" sz="1500">
                <a:solidFill>
                  <a:schemeClr val="tx1"/>
                </a:solidFill>
                <a:latin typeface="Arial" panose="020B0604020202020204" pitchFamily="34" charset="0"/>
                <a:cs typeface="Arial" panose="020B0604020202020204" pitchFamily="34" charset="0"/>
              </a:rPr>
              <a:t>        return name;</a:t>
            </a:r>
          </a:p>
          <a:p>
            <a:r>
              <a:rPr lang="en-US" sz="1500">
                <a:solidFill>
                  <a:schemeClr val="tx1"/>
                </a:solidFill>
                <a:latin typeface="Arial" panose="020B0604020202020204" pitchFamily="34" charset="0"/>
                <a:cs typeface="Arial" panose="020B0604020202020204" pitchFamily="34" charset="0"/>
              </a:rPr>
              <a:t>    }</a:t>
            </a:r>
          </a:p>
          <a:p>
            <a:r>
              <a:rPr lang="en-US" sz="1500">
                <a:solidFill>
                  <a:schemeClr val="tx1"/>
                </a:solidFill>
                <a:latin typeface="Arial" panose="020B0604020202020204" pitchFamily="34" charset="0"/>
                <a:cs typeface="Arial" panose="020B0604020202020204" pitchFamily="34" charset="0"/>
              </a:rPr>
              <a:t>}</a:t>
            </a:r>
          </a:p>
        </p:txBody>
      </p:sp>
      <p:sp>
        <p:nvSpPr>
          <p:cNvPr id="7" name="Rectangle 6">
            <a:extLst>
              <a:ext uri="{FF2B5EF4-FFF2-40B4-BE49-F238E27FC236}">
                <a16:creationId xmlns:a16="http://schemas.microsoft.com/office/drawing/2014/main" id="{9727BC47-75AB-4B1F-2FDB-A139CD67DE25}"/>
              </a:ext>
            </a:extLst>
          </p:cNvPr>
          <p:cNvSpPr/>
          <p:nvPr/>
        </p:nvSpPr>
        <p:spPr>
          <a:xfrm>
            <a:off x="7071291" y="4119937"/>
            <a:ext cx="4212405" cy="252016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500">
                <a:solidFill>
                  <a:schemeClr val="tx1"/>
                </a:solidFill>
                <a:latin typeface="Arial" panose="020B0604020202020204" pitchFamily="34" charset="0"/>
                <a:cs typeface="Arial" panose="020B0604020202020204" pitchFamily="34" charset="0"/>
              </a:rPr>
              <a:t>fun main() {</a:t>
            </a:r>
          </a:p>
          <a:p>
            <a:r>
              <a:rPr lang="en-US" sz="1500">
                <a:solidFill>
                  <a:schemeClr val="tx1"/>
                </a:solidFill>
                <a:latin typeface="Arial" panose="020B0604020202020204" pitchFamily="34" charset="0"/>
                <a:cs typeface="Arial" panose="020B0604020202020204" pitchFamily="34" charset="0"/>
              </a:rPr>
              <a:t>    </a:t>
            </a:r>
            <a:r>
              <a:rPr lang="en-US" sz="1500" err="1">
                <a:solidFill>
                  <a:schemeClr val="tx1"/>
                </a:solidFill>
                <a:latin typeface="Arial" panose="020B0604020202020204" pitchFamily="34" charset="0"/>
                <a:cs typeface="Arial" panose="020B0604020202020204" pitchFamily="34" charset="0"/>
              </a:rPr>
              <a:t>val</a:t>
            </a:r>
            <a:r>
              <a:rPr lang="en-US" sz="1500">
                <a:solidFill>
                  <a:schemeClr val="tx1"/>
                </a:solidFill>
                <a:latin typeface="Arial" panose="020B0604020202020204" pitchFamily="34" charset="0"/>
                <a:cs typeface="Arial" panose="020B0604020202020204" pitchFamily="34" charset="0"/>
              </a:rPr>
              <a:t> person = Person("Alice") // Create a Java object</a:t>
            </a:r>
          </a:p>
          <a:p>
            <a:r>
              <a:rPr lang="en-US" sz="1500">
                <a:solidFill>
                  <a:schemeClr val="tx1"/>
                </a:solidFill>
                <a:latin typeface="Arial" panose="020B0604020202020204" pitchFamily="34" charset="0"/>
                <a:cs typeface="Arial" panose="020B0604020202020204" pitchFamily="34" charset="0"/>
              </a:rPr>
              <a:t>    </a:t>
            </a:r>
            <a:r>
              <a:rPr lang="en-US" sz="1500" err="1">
                <a:solidFill>
                  <a:schemeClr val="tx1"/>
                </a:solidFill>
                <a:latin typeface="Arial" panose="020B0604020202020204" pitchFamily="34" charset="0"/>
                <a:cs typeface="Arial" panose="020B0604020202020204" pitchFamily="34" charset="0"/>
              </a:rPr>
              <a:t>val</a:t>
            </a:r>
            <a:r>
              <a:rPr lang="en-US" sz="1500">
                <a:solidFill>
                  <a:schemeClr val="tx1"/>
                </a:solidFill>
                <a:latin typeface="Arial" panose="020B0604020202020204" pitchFamily="34" charset="0"/>
                <a:cs typeface="Arial" panose="020B0604020202020204" pitchFamily="34" charset="0"/>
              </a:rPr>
              <a:t> name = </a:t>
            </a:r>
            <a:r>
              <a:rPr lang="en-US" sz="1500" err="1">
                <a:solidFill>
                  <a:schemeClr val="tx1"/>
                </a:solidFill>
                <a:latin typeface="Arial" panose="020B0604020202020204" pitchFamily="34" charset="0"/>
                <a:cs typeface="Arial" panose="020B0604020202020204" pitchFamily="34" charset="0"/>
              </a:rPr>
              <a:t>person.name</a:t>
            </a:r>
            <a:r>
              <a:rPr lang="en-US" sz="1500">
                <a:solidFill>
                  <a:schemeClr val="tx1"/>
                </a:solidFill>
                <a:latin typeface="Arial" panose="020B0604020202020204" pitchFamily="34" charset="0"/>
                <a:cs typeface="Arial" panose="020B0604020202020204" pitchFamily="34" charset="0"/>
              </a:rPr>
              <a:t> // Access Java method</a:t>
            </a:r>
          </a:p>
          <a:p>
            <a:endParaRPr lang="en-US" sz="1500">
              <a:solidFill>
                <a:schemeClr val="tx1"/>
              </a:solidFill>
              <a:latin typeface="Arial" panose="020B0604020202020204" pitchFamily="34" charset="0"/>
              <a:cs typeface="Arial" panose="020B0604020202020204" pitchFamily="34" charset="0"/>
            </a:endParaRPr>
          </a:p>
          <a:p>
            <a:r>
              <a:rPr lang="en-US" sz="1500">
                <a:solidFill>
                  <a:schemeClr val="tx1"/>
                </a:solidFill>
                <a:latin typeface="Arial" panose="020B0604020202020204" pitchFamily="34" charset="0"/>
                <a:cs typeface="Arial" panose="020B0604020202020204" pitchFamily="34" charset="0"/>
              </a:rPr>
              <a:t>    </a:t>
            </a:r>
            <a:r>
              <a:rPr lang="en-US" sz="1500" err="1">
                <a:solidFill>
                  <a:schemeClr val="tx1"/>
                </a:solidFill>
                <a:latin typeface="Arial" panose="020B0604020202020204" pitchFamily="34" charset="0"/>
                <a:cs typeface="Arial" panose="020B0604020202020204" pitchFamily="34" charset="0"/>
              </a:rPr>
              <a:t>println</a:t>
            </a:r>
            <a:r>
              <a:rPr lang="en-US" sz="1500">
                <a:solidFill>
                  <a:schemeClr val="tx1"/>
                </a:solidFill>
                <a:latin typeface="Arial" panose="020B0604020202020204" pitchFamily="34" charset="0"/>
                <a:cs typeface="Arial" panose="020B0604020202020204" pitchFamily="34" charset="0"/>
              </a:rPr>
              <a:t>("Person's name is: $name")</a:t>
            </a:r>
          </a:p>
          <a:p>
            <a:r>
              <a:rPr lang="en-US" sz="1500">
                <a:solidFill>
                  <a:schemeClr val="tx1"/>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649037072"/>
      </p:ext>
    </p:extLst>
  </p:cSld>
  <p:clrMapOvr>
    <a:masterClrMapping/>
  </p:clrMapOvr>
  <mc:AlternateContent xmlns:mc="http://schemas.openxmlformats.org/markup-compatibility/2006" xmlns:p14="http://schemas.microsoft.com/office/powerpoint/2010/main">
    <mc:Choice Requires="p14">
      <p:transition spd="slow" p14:dur="2000" advTm="49495"/>
    </mc:Choice>
    <mc:Fallback xmlns="">
      <p:transition spd="slow" advTm="49495"/>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FA582-8F01-5F82-D11D-9FD00903D71E}"/>
              </a:ext>
            </a:extLst>
          </p:cNvPr>
          <p:cNvSpPr>
            <a:spLocks noGrp="1"/>
          </p:cNvSpPr>
          <p:nvPr>
            <p:ph type="title"/>
          </p:nvPr>
        </p:nvSpPr>
        <p:spPr>
          <a:xfrm>
            <a:off x="1115568" y="548640"/>
            <a:ext cx="10168128" cy="1179576"/>
          </a:xfrm>
        </p:spPr>
        <p:txBody>
          <a:bodyPr>
            <a:normAutofit/>
          </a:bodyPr>
          <a:lstStyle/>
          <a:p>
            <a:r>
              <a:rPr lang="en-US" sz="3700" b="1" i="0">
                <a:solidFill>
                  <a:srgbClr val="343541"/>
                </a:solidFill>
                <a:effectLst/>
                <a:latin typeface="Arial" panose="020B0604020202020204" pitchFamily="34" charset="0"/>
                <a:cs typeface="Arial" panose="020B0604020202020204" pitchFamily="34" charset="0"/>
              </a:rPr>
              <a:t>Concurrency</a:t>
            </a:r>
            <a:endParaRPr lang="en-US" sz="3700" b="1">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372CC11-7B5F-9FC6-9C2A-AC9D2219197D}"/>
              </a:ext>
            </a:extLst>
          </p:cNvPr>
          <p:cNvSpPr>
            <a:spLocks noGrp="1"/>
          </p:cNvSpPr>
          <p:nvPr>
            <p:ph idx="1"/>
          </p:nvPr>
        </p:nvSpPr>
        <p:spPr>
          <a:xfrm>
            <a:off x="1115568" y="2018806"/>
            <a:ext cx="10168128" cy="4839194"/>
          </a:xfrm>
        </p:spPr>
        <p:txBody>
          <a:bodyPr>
            <a:noAutofit/>
          </a:bodyPr>
          <a:lstStyle/>
          <a:p>
            <a:r>
              <a:rPr lang="en-US" sz="2200" b="0" i="0">
                <a:solidFill>
                  <a:srgbClr val="374151"/>
                </a:solidFill>
                <a:effectLst/>
                <a:latin typeface="Arial" panose="020B0604020202020204" pitchFamily="34" charset="0"/>
                <a:cs typeface="Arial" panose="020B0604020202020204" pitchFamily="34" charset="0"/>
              </a:rPr>
              <a:t>Concurrency in Kotlin is achieved through various mechanisms and libraries that leverage Kotlin's concise and expressive syntax. Kotlin provides native support for handling concurrency, and it seamlessly integrates with Java's concurrency libraries.</a:t>
            </a:r>
          </a:p>
          <a:p>
            <a:r>
              <a:rPr lang="en-US" sz="2200" b="1" i="0">
                <a:effectLst/>
                <a:latin typeface="Arial" panose="020B0604020202020204" pitchFamily="34" charset="0"/>
                <a:cs typeface="Arial" panose="020B0604020202020204" pitchFamily="34" charset="0"/>
              </a:rPr>
              <a:t>Thread-Based Concurrency:</a:t>
            </a:r>
            <a:r>
              <a:rPr lang="en-US" sz="2200" b="0" i="0">
                <a:solidFill>
                  <a:srgbClr val="374151"/>
                </a:solidFill>
                <a:effectLst/>
                <a:latin typeface="Arial" panose="020B0604020202020204" pitchFamily="34" charset="0"/>
                <a:cs typeface="Arial" panose="020B0604020202020204" pitchFamily="34" charset="0"/>
              </a:rPr>
              <a:t> Kotlin can work with threads and low-level concurrency constructs like Java's </a:t>
            </a:r>
            <a:r>
              <a:rPr lang="en-US" sz="2200">
                <a:latin typeface="Arial" panose="020B0604020202020204" pitchFamily="34" charset="0"/>
                <a:cs typeface="Arial" panose="020B0604020202020204" pitchFamily="34" charset="0"/>
              </a:rPr>
              <a:t>Thread</a:t>
            </a:r>
            <a:r>
              <a:rPr lang="en-US" sz="2200" b="0" i="0">
                <a:solidFill>
                  <a:srgbClr val="374151"/>
                </a:solidFill>
                <a:effectLst/>
                <a:latin typeface="Arial" panose="020B0604020202020204" pitchFamily="34" charset="0"/>
                <a:cs typeface="Arial" panose="020B0604020202020204" pitchFamily="34" charset="0"/>
              </a:rPr>
              <a:t> class and </a:t>
            </a:r>
            <a:r>
              <a:rPr lang="en-US" sz="2200">
                <a:latin typeface="Arial" panose="020B0604020202020204" pitchFamily="34" charset="0"/>
                <a:cs typeface="Arial" panose="020B0604020202020204" pitchFamily="34" charset="0"/>
              </a:rPr>
              <a:t>Runnable</a:t>
            </a:r>
            <a:r>
              <a:rPr lang="en-US" sz="2200" b="0" i="0">
                <a:solidFill>
                  <a:srgbClr val="374151"/>
                </a:solidFill>
                <a:effectLst/>
                <a:latin typeface="Arial" panose="020B0604020202020204" pitchFamily="34" charset="0"/>
                <a:cs typeface="Arial" panose="020B0604020202020204" pitchFamily="34" charset="0"/>
              </a:rPr>
              <a:t>. It also provides a simplified syntax for creating and managing threads.</a:t>
            </a:r>
          </a:p>
          <a:p>
            <a:pPr marL="457200" lvl="1" indent="0">
              <a:buNone/>
            </a:pP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thread = Thread {</a:t>
            </a:r>
          </a:p>
          <a:p>
            <a:pPr marL="457200" lvl="1" indent="0">
              <a:buNone/>
            </a:pPr>
            <a:r>
              <a:rPr lang="en-US" sz="1500">
                <a:latin typeface="Arial" panose="020B0604020202020204" pitchFamily="34" charset="0"/>
                <a:cs typeface="Arial" panose="020B0604020202020204" pitchFamily="34" charset="0"/>
              </a:rPr>
              <a:t>    // </a:t>
            </a:r>
            <a:r>
              <a:rPr lang="en-US" sz="1500">
                <a:solidFill>
                  <a:schemeClr val="accent6">
                    <a:lumMod val="60000"/>
                    <a:lumOff val="40000"/>
                  </a:schemeClr>
                </a:solidFill>
                <a:latin typeface="Arial" panose="020B0604020202020204" pitchFamily="34" charset="0"/>
                <a:cs typeface="Arial" panose="020B0604020202020204" pitchFamily="34" charset="0"/>
              </a:rPr>
              <a:t>concurrent code </a:t>
            </a:r>
          </a:p>
          <a:p>
            <a:pPr marL="457200" lvl="1" indent="0">
              <a:buNone/>
            </a:pPr>
            <a:r>
              <a:rPr lang="en-US" sz="1500">
                <a:latin typeface="Arial" panose="020B0604020202020204" pitchFamily="34" charset="0"/>
                <a:cs typeface="Arial" panose="020B0604020202020204" pitchFamily="34" charset="0"/>
              </a:rPr>
              <a:t>}</a:t>
            </a:r>
          </a:p>
          <a:p>
            <a:pPr marL="457200" lvl="1" indent="0">
              <a:buNone/>
            </a:pPr>
            <a:r>
              <a:rPr lang="en-US" sz="1500" err="1">
                <a:latin typeface="Arial" panose="020B0604020202020204" pitchFamily="34" charset="0"/>
                <a:cs typeface="Arial" panose="020B0604020202020204" pitchFamily="34" charset="0"/>
              </a:rPr>
              <a:t>thread.start</a:t>
            </a:r>
            <a:r>
              <a:rPr lang="en-US" sz="1500">
                <a:latin typeface="Arial" panose="020B0604020202020204" pitchFamily="34" charset="0"/>
                <a:cs typeface="Arial" panose="020B0604020202020204" pitchFamily="34" charset="0"/>
              </a:rPr>
              <a:t>()</a:t>
            </a:r>
          </a:p>
          <a:p>
            <a:endParaRPr lang="en-US" sz="2200" b="0" i="0">
              <a:solidFill>
                <a:srgbClr val="37415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64210495"/>
      </p:ext>
    </p:extLst>
  </p:cSld>
  <p:clrMapOvr>
    <a:masterClrMapping/>
  </p:clrMapOvr>
  <mc:AlternateContent xmlns:mc="http://schemas.openxmlformats.org/markup-compatibility/2006" xmlns:p14="http://schemas.microsoft.com/office/powerpoint/2010/main">
    <mc:Choice Requires="p14">
      <p:transition spd="slow" p14:dur="2000" advTm="28030"/>
    </mc:Choice>
    <mc:Fallback xmlns="">
      <p:transition spd="slow" advTm="2803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05F0C-4C57-24CB-7D12-8DA1302238EA}"/>
              </a:ext>
            </a:extLst>
          </p:cNvPr>
          <p:cNvSpPr>
            <a:spLocks noGrp="1"/>
          </p:cNvSpPr>
          <p:nvPr>
            <p:ph type="title"/>
          </p:nvPr>
        </p:nvSpPr>
        <p:spPr>
          <a:xfrm>
            <a:off x="1115568" y="548640"/>
            <a:ext cx="10168128" cy="1179576"/>
          </a:xfrm>
        </p:spPr>
        <p:txBody>
          <a:bodyPr>
            <a:normAutofit/>
          </a:bodyPr>
          <a:lstStyle/>
          <a:p>
            <a:endParaRPr lang="en-US" sz="4000"/>
          </a:p>
        </p:txBody>
      </p:sp>
      <p:sp>
        <p:nvSpPr>
          <p:cNvPr id="3" name="Content Placeholder 2">
            <a:extLst>
              <a:ext uri="{FF2B5EF4-FFF2-40B4-BE49-F238E27FC236}">
                <a16:creationId xmlns:a16="http://schemas.microsoft.com/office/drawing/2014/main" id="{FA467825-5E26-383F-5101-FA937BB59F9C}"/>
              </a:ext>
            </a:extLst>
          </p:cNvPr>
          <p:cNvSpPr>
            <a:spLocks noGrp="1"/>
          </p:cNvSpPr>
          <p:nvPr>
            <p:ph idx="1"/>
          </p:nvPr>
        </p:nvSpPr>
        <p:spPr>
          <a:xfrm>
            <a:off x="1115568" y="2018806"/>
            <a:ext cx="10168128" cy="4158157"/>
          </a:xfrm>
        </p:spPr>
        <p:txBody>
          <a:bodyPr>
            <a:noAutofit/>
          </a:bodyPr>
          <a:lstStyle/>
          <a:p>
            <a:r>
              <a:rPr lang="en-US" sz="2200" b="1" i="0">
                <a:effectLst/>
                <a:latin typeface="Arial" panose="020B0604020202020204" pitchFamily="34" charset="0"/>
                <a:cs typeface="Arial" panose="020B0604020202020204" pitchFamily="34" charset="0"/>
              </a:rPr>
              <a:t>Coroutines:</a:t>
            </a:r>
            <a:r>
              <a:rPr lang="en-US" sz="2200" b="0" i="0">
                <a:solidFill>
                  <a:srgbClr val="374151"/>
                </a:solidFill>
                <a:effectLst/>
                <a:latin typeface="Arial" panose="020B0604020202020204" pitchFamily="34" charset="0"/>
                <a:cs typeface="Arial" panose="020B0604020202020204" pitchFamily="34" charset="0"/>
              </a:rPr>
              <a:t> Coroutines are a powerful feature in Kotlin for writing asynchronous, non-blocking code. You can create, launch, and manage coroutines using the </a:t>
            </a:r>
            <a:r>
              <a:rPr lang="en-US" sz="2200">
                <a:latin typeface="Arial" panose="020B0604020202020204" pitchFamily="34" charset="0"/>
                <a:cs typeface="Arial" panose="020B0604020202020204" pitchFamily="34" charset="0"/>
              </a:rPr>
              <a:t>launch</a:t>
            </a:r>
            <a:r>
              <a:rPr lang="en-US" sz="2200" b="0" i="0">
                <a:solidFill>
                  <a:srgbClr val="374151"/>
                </a:solidFill>
                <a:effectLst/>
                <a:latin typeface="Arial" panose="020B0604020202020204" pitchFamily="34" charset="0"/>
                <a:cs typeface="Arial" panose="020B0604020202020204" pitchFamily="34" charset="0"/>
              </a:rPr>
              <a:t>, </a:t>
            </a:r>
            <a:r>
              <a:rPr lang="en-US" sz="2200">
                <a:latin typeface="Arial" panose="020B0604020202020204" pitchFamily="34" charset="0"/>
                <a:cs typeface="Arial" panose="020B0604020202020204" pitchFamily="34" charset="0"/>
              </a:rPr>
              <a:t>async</a:t>
            </a:r>
            <a:r>
              <a:rPr lang="en-US" sz="2200" b="0" i="0">
                <a:solidFill>
                  <a:srgbClr val="374151"/>
                </a:solidFill>
                <a:effectLst/>
                <a:latin typeface="Arial" panose="020B0604020202020204" pitchFamily="34" charset="0"/>
                <a:cs typeface="Arial" panose="020B0604020202020204" pitchFamily="34" charset="0"/>
              </a:rPr>
              <a:t>, and </a:t>
            </a:r>
            <a:r>
              <a:rPr lang="en-US" sz="2200">
                <a:latin typeface="Arial" panose="020B0604020202020204" pitchFamily="34" charset="0"/>
                <a:cs typeface="Arial" panose="020B0604020202020204" pitchFamily="34" charset="0"/>
              </a:rPr>
              <a:t>await</a:t>
            </a:r>
            <a:r>
              <a:rPr lang="en-US" sz="2200" b="0" i="0">
                <a:solidFill>
                  <a:srgbClr val="374151"/>
                </a:solidFill>
                <a:effectLst/>
                <a:latin typeface="Arial" panose="020B0604020202020204" pitchFamily="34" charset="0"/>
                <a:cs typeface="Arial" panose="020B0604020202020204" pitchFamily="34" charset="0"/>
              </a:rPr>
              <a:t> functions</a:t>
            </a:r>
          </a:p>
          <a:p>
            <a:pPr marL="457200" lvl="1" indent="0">
              <a:buNone/>
            </a:pPr>
            <a:r>
              <a:rPr lang="en-US" sz="1500">
                <a:latin typeface="Arial" panose="020B0604020202020204" pitchFamily="34" charset="0"/>
                <a:cs typeface="Arial" panose="020B0604020202020204" pitchFamily="34" charset="0"/>
              </a:rPr>
              <a:t>import kotlinx.coroutines.*</a:t>
            </a:r>
          </a:p>
          <a:p>
            <a:pPr marL="457200" lvl="1" indent="0">
              <a:buNone/>
            </a:pPr>
            <a:r>
              <a:rPr lang="en-US" sz="1400">
                <a:latin typeface="Arial" panose="020B0604020202020204" pitchFamily="34" charset="0"/>
                <a:cs typeface="Arial" panose="020B0604020202020204" pitchFamily="34" charset="0"/>
              </a:rPr>
              <a:t>fun main() {</a:t>
            </a:r>
          </a:p>
          <a:p>
            <a:pPr marL="457200" lvl="1" indent="0">
              <a:buNone/>
            </a:pPr>
            <a:r>
              <a:rPr lang="en-US" sz="1400">
                <a:latin typeface="Arial" panose="020B0604020202020204" pitchFamily="34" charset="0"/>
                <a:cs typeface="Arial" panose="020B0604020202020204" pitchFamily="34" charset="0"/>
              </a:rPr>
              <a:t>    </a:t>
            </a:r>
            <a:r>
              <a:rPr lang="en-US" sz="1400" err="1">
                <a:latin typeface="Arial" panose="020B0604020202020204" pitchFamily="34" charset="0"/>
                <a:cs typeface="Arial" panose="020B0604020202020204" pitchFamily="34" charset="0"/>
              </a:rPr>
              <a:t>runBlocking</a:t>
            </a:r>
            <a:r>
              <a:rPr lang="en-US" sz="1400">
                <a:latin typeface="Arial" panose="020B0604020202020204" pitchFamily="34" charset="0"/>
                <a:cs typeface="Arial" panose="020B0604020202020204" pitchFamily="34" charset="0"/>
              </a:rPr>
              <a:t> {</a:t>
            </a:r>
          </a:p>
          <a:p>
            <a:pPr marL="457200" lvl="1" indent="0">
              <a:buNone/>
            </a:pPr>
            <a:r>
              <a:rPr lang="en-US" sz="1400">
                <a:latin typeface="Arial" panose="020B0604020202020204" pitchFamily="34" charset="0"/>
                <a:cs typeface="Arial" panose="020B0604020202020204" pitchFamily="34" charset="0"/>
              </a:rPr>
              <a:t>        // This is a coroutine context</a:t>
            </a:r>
          </a:p>
          <a:p>
            <a:pPr marL="457200" lvl="1" indent="0">
              <a:buNone/>
            </a:pPr>
            <a:r>
              <a:rPr lang="en-US" sz="1400">
                <a:latin typeface="Arial" panose="020B0604020202020204" pitchFamily="34" charset="0"/>
                <a:cs typeface="Arial" panose="020B0604020202020204" pitchFamily="34" charset="0"/>
              </a:rPr>
              <a:t>        </a:t>
            </a:r>
            <a:r>
              <a:rPr lang="en-US" sz="1400" err="1">
                <a:latin typeface="Arial" panose="020B0604020202020204" pitchFamily="34" charset="0"/>
                <a:cs typeface="Arial" panose="020B0604020202020204" pitchFamily="34" charset="0"/>
              </a:rPr>
              <a:t>val</a:t>
            </a:r>
            <a:r>
              <a:rPr lang="en-US" sz="1400">
                <a:latin typeface="Arial" panose="020B0604020202020204" pitchFamily="34" charset="0"/>
                <a:cs typeface="Arial" panose="020B0604020202020204" pitchFamily="34" charset="0"/>
              </a:rPr>
              <a:t> job = launch {</a:t>
            </a:r>
          </a:p>
          <a:p>
            <a:pPr marL="457200" lvl="1" indent="0">
              <a:buNone/>
            </a:pPr>
            <a:r>
              <a:rPr lang="en-US" sz="1400">
                <a:latin typeface="Arial" panose="020B0604020202020204" pitchFamily="34" charset="0"/>
                <a:cs typeface="Arial" panose="020B0604020202020204" pitchFamily="34" charset="0"/>
              </a:rPr>
              <a:t>            delay(1000) // Simulate some asynchronous work</a:t>
            </a:r>
          </a:p>
          <a:p>
            <a:pPr marL="457200" lvl="1" indent="0">
              <a:buNone/>
            </a:pPr>
            <a:r>
              <a:rPr lang="en-US" sz="1400">
                <a:latin typeface="Arial" panose="020B0604020202020204" pitchFamily="34" charset="0"/>
                <a:cs typeface="Arial" panose="020B0604020202020204" pitchFamily="34" charset="0"/>
              </a:rPr>
              <a:t>            </a:t>
            </a:r>
            <a:r>
              <a:rPr lang="en-US" sz="1400" err="1">
                <a:latin typeface="Arial" panose="020B0604020202020204" pitchFamily="34" charset="0"/>
                <a:cs typeface="Arial" panose="020B0604020202020204" pitchFamily="34" charset="0"/>
              </a:rPr>
              <a:t>println</a:t>
            </a:r>
            <a:r>
              <a:rPr lang="en-US" sz="1400">
                <a:latin typeface="Arial" panose="020B0604020202020204" pitchFamily="34" charset="0"/>
                <a:cs typeface="Arial" panose="020B0604020202020204" pitchFamily="34" charset="0"/>
              </a:rPr>
              <a:t>("Coroutine is done."}</a:t>
            </a:r>
          </a:p>
          <a:p>
            <a:pPr marL="457200" lvl="1" indent="0">
              <a:buNone/>
            </a:pPr>
            <a:r>
              <a:rPr lang="en-US" sz="1400">
                <a:latin typeface="Arial" panose="020B0604020202020204" pitchFamily="34" charset="0"/>
                <a:cs typeface="Arial" panose="020B0604020202020204" pitchFamily="34" charset="0"/>
              </a:rPr>
              <a:t>        </a:t>
            </a:r>
            <a:r>
              <a:rPr lang="en-US" sz="1400" err="1">
                <a:latin typeface="Arial" panose="020B0604020202020204" pitchFamily="34" charset="0"/>
                <a:cs typeface="Arial" panose="020B0604020202020204" pitchFamily="34" charset="0"/>
              </a:rPr>
              <a:t>println</a:t>
            </a:r>
            <a:r>
              <a:rPr lang="en-US" sz="1400">
                <a:latin typeface="Arial" panose="020B0604020202020204" pitchFamily="34" charset="0"/>
                <a:cs typeface="Arial" panose="020B0604020202020204" pitchFamily="34" charset="0"/>
              </a:rPr>
              <a:t>("Main function continues while coroutine is still running.")</a:t>
            </a:r>
          </a:p>
          <a:p>
            <a:pPr marL="457200" lvl="1" indent="0">
              <a:buNone/>
            </a:pPr>
            <a:r>
              <a:rPr lang="en-US" sz="1400">
                <a:latin typeface="Arial" panose="020B0604020202020204" pitchFamily="34" charset="0"/>
                <a:cs typeface="Arial" panose="020B0604020202020204" pitchFamily="34" charset="0"/>
              </a:rPr>
              <a:t>        </a:t>
            </a:r>
            <a:r>
              <a:rPr lang="en-US" sz="1400" err="1">
                <a:latin typeface="Arial" panose="020B0604020202020204" pitchFamily="34" charset="0"/>
                <a:cs typeface="Arial" panose="020B0604020202020204" pitchFamily="34" charset="0"/>
              </a:rPr>
              <a:t>job.join</a:t>
            </a:r>
            <a:r>
              <a:rPr lang="en-US" sz="1400">
                <a:latin typeface="Arial" panose="020B0604020202020204" pitchFamily="34" charset="0"/>
                <a:cs typeface="Arial" panose="020B0604020202020204" pitchFamily="34" charset="0"/>
              </a:rPr>
              <a:t>() // Wait for the coroutine to complete}}</a:t>
            </a:r>
          </a:p>
          <a:p>
            <a:pPr marL="457200" lvl="1" indent="0">
              <a:buNone/>
            </a:pPr>
            <a:endParaRPr lang="en-US" sz="1500">
              <a:latin typeface="Arial" panose="020B0604020202020204" pitchFamily="34" charset="0"/>
              <a:cs typeface="Arial" panose="020B0604020202020204" pitchFamily="34" charset="0"/>
            </a:endParaRPr>
          </a:p>
          <a:p>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01622771"/>
      </p:ext>
    </p:extLst>
  </p:cSld>
  <p:clrMapOvr>
    <a:masterClrMapping/>
  </p:clrMapOvr>
  <mc:AlternateContent xmlns:mc="http://schemas.openxmlformats.org/markup-compatibility/2006" xmlns:p14="http://schemas.microsoft.com/office/powerpoint/2010/main">
    <mc:Choice Requires="p14">
      <p:transition spd="slow" p14:dur="2000" advTm="37973"/>
    </mc:Choice>
    <mc:Fallback xmlns="">
      <p:transition spd="slow" advTm="37973"/>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99BCA-E338-566F-ED4F-6A40718FEF3E}"/>
              </a:ext>
            </a:extLst>
          </p:cNvPr>
          <p:cNvSpPr>
            <a:spLocks noGrp="1"/>
          </p:cNvSpPr>
          <p:nvPr>
            <p:ph type="title"/>
          </p:nvPr>
        </p:nvSpPr>
        <p:spPr>
          <a:xfrm>
            <a:off x="1115568" y="548640"/>
            <a:ext cx="10168128" cy="1179576"/>
          </a:xfrm>
        </p:spPr>
        <p:txBody>
          <a:bodyPr>
            <a:normAutofit/>
          </a:bodyPr>
          <a:lstStyle/>
          <a:p>
            <a:r>
              <a:rPr lang="en-US" sz="3700" b="1" i="0">
                <a:effectLst/>
                <a:latin typeface="Söhne"/>
              </a:rPr>
              <a:t>Smart-Cast and Data Class</a:t>
            </a:r>
            <a:br>
              <a:rPr lang="en-US" sz="3700" b="1" i="0">
                <a:effectLst/>
                <a:latin typeface="Söhne"/>
              </a:rPr>
            </a:br>
            <a:endParaRPr lang="en-US" sz="3700"/>
          </a:p>
        </p:txBody>
      </p:sp>
      <p:sp>
        <p:nvSpPr>
          <p:cNvPr id="3" name="Content Placeholder 2">
            <a:extLst>
              <a:ext uri="{FF2B5EF4-FFF2-40B4-BE49-F238E27FC236}">
                <a16:creationId xmlns:a16="http://schemas.microsoft.com/office/drawing/2014/main" id="{0F54EF01-C5BE-016B-C855-9E4C54C0280E}"/>
              </a:ext>
            </a:extLst>
          </p:cNvPr>
          <p:cNvSpPr>
            <a:spLocks noGrp="1"/>
          </p:cNvSpPr>
          <p:nvPr>
            <p:ph idx="1"/>
          </p:nvPr>
        </p:nvSpPr>
        <p:spPr>
          <a:xfrm>
            <a:off x="1115568" y="2018806"/>
            <a:ext cx="10168128" cy="4158157"/>
          </a:xfrm>
        </p:spPr>
        <p:txBody>
          <a:bodyPr>
            <a:noAutofit/>
          </a:bodyPr>
          <a:lstStyle/>
          <a:p>
            <a:pPr marL="0" indent="0">
              <a:buNone/>
            </a:pPr>
            <a:r>
              <a:rPr lang="en-US" sz="2200" b="1" i="0">
                <a:effectLst/>
                <a:latin typeface="Arial" panose="020B0604020202020204" pitchFamily="34" charset="0"/>
                <a:cs typeface="Arial" panose="020B0604020202020204" pitchFamily="34" charset="0"/>
              </a:rPr>
              <a:t>DATA CLASS </a:t>
            </a:r>
          </a:p>
          <a:p>
            <a:r>
              <a:rPr lang="en-US" sz="2200" b="0" i="0">
                <a:effectLst/>
                <a:latin typeface="Arial" panose="020B0604020202020204" pitchFamily="34" charset="0"/>
                <a:cs typeface="Arial" panose="020B0604020202020204" pitchFamily="34" charset="0"/>
              </a:rPr>
              <a:t>data classes are a special type of class that are primarily used to represent data and carry no behavior. They are concise and automatically generate standard methods such as </a:t>
            </a:r>
            <a:r>
              <a:rPr lang="en-US" sz="2200">
                <a:latin typeface="Arial" panose="020B0604020202020204" pitchFamily="34" charset="0"/>
                <a:cs typeface="Arial" panose="020B0604020202020204" pitchFamily="34" charset="0"/>
              </a:rPr>
              <a:t>equals()</a:t>
            </a:r>
            <a:r>
              <a:rPr lang="en-US" sz="2200" b="0" i="0">
                <a:effectLst/>
                <a:latin typeface="Arial" panose="020B0604020202020204" pitchFamily="34" charset="0"/>
                <a:cs typeface="Arial" panose="020B0604020202020204" pitchFamily="34" charset="0"/>
              </a:rPr>
              <a:t>, </a:t>
            </a:r>
            <a:r>
              <a:rPr lang="en-US" sz="2200" err="1">
                <a:latin typeface="Arial" panose="020B0604020202020204" pitchFamily="34" charset="0"/>
                <a:cs typeface="Arial" panose="020B0604020202020204" pitchFamily="34" charset="0"/>
              </a:rPr>
              <a:t>hashCode</a:t>
            </a:r>
            <a:r>
              <a:rPr lang="en-US" sz="2200">
                <a:latin typeface="Arial" panose="020B0604020202020204" pitchFamily="34" charset="0"/>
                <a:cs typeface="Arial" panose="020B0604020202020204" pitchFamily="34" charset="0"/>
              </a:rPr>
              <a:t>()</a:t>
            </a:r>
            <a:r>
              <a:rPr lang="en-US" sz="2200" b="0" i="0">
                <a:effectLst/>
                <a:latin typeface="Arial" panose="020B0604020202020204" pitchFamily="34" charset="0"/>
                <a:cs typeface="Arial" panose="020B0604020202020204" pitchFamily="34" charset="0"/>
              </a:rPr>
              <a:t>, </a:t>
            </a:r>
            <a:r>
              <a:rPr lang="en-US" sz="2200" err="1">
                <a:latin typeface="Arial" panose="020B0604020202020204" pitchFamily="34" charset="0"/>
                <a:cs typeface="Arial" panose="020B0604020202020204" pitchFamily="34" charset="0"/>
              </a:rPr>
              <a:t>toString</a:t>
            </a:r>
            <a:r>
              <a:rPr lang="en-US" sz="2200">
                <a:latin typeface="Arial" panose="020B0604020202020204" pitchFamily="34" charset="0"/>
                <a:cs typeface="Arial" panose="020B0604020202020204" pitchFamily="34" charset="0"/>
              </a:rPr>
              <a:t>()</a:t>
            </a:r>
            <a:r>
              <a:rPr lang="en-US" sz="2200" b="0" i="0">
                <a:effectLst/>
                <a:latin typeface="Arial" panose="020B0604020202020204" pitchFamily="34" charset="0"/>
                <a:cs typeface="Arial" panose="020B0604020202020204" pitchFamily="34" charset="0"/>
              </a:rPr>
              <a:t>, and more, making them well-suited for modeling data objects.</a:t>
            </a:r>
          </a:p>
          <a:p>
            <a:pPr marL="457200" lvl="1" indent="0">
              <a:buNone/>
            </a:pPr>
            <a:r>
              <a:rPr lang="en-US" sz="1500" err="1">
                <a:latin typeface="Arial" panose="020B0604020202020204" pitchFamily="34" charset="0"/>
                <a:cs typeface="Arial" panose="020B0604020202020204" pitchFamily="34" charset="0"/>
              </a:rPr>
              <a:t>Eg</a:t>
            </a:r>
            <a:r>
              <a:rPr lang="en-US" sz="1500">
                <a:latin typeface="Arial" panose="020B0604020202020204" pitchFamily="34" charset="0"/>
                <a:cs typeface="Arial" panose="020B0604020202020204" pitchFamily="34" charset="0"/>
              </a:rPr>
              <a:t>: data class Person(</a:t>
            </a: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name: String, </a:t>
            </a: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age: Int)</a:t>
            </a:r>
          </a:p>
          <a:p>
            <a:pPr lvl="1"/>
            <a:endParaRPr lang="en-US" sz="2200">
              <a:latin typeface="Arial" panose="020B0604020202020204" pitchFamily="34" charset="0"/>
              <a:cs typeface="Arial" panose="020B0604020202020204" pitchFamily="34" charset="0"/>
            </a:endParaRPr>
          </a:p>
          <a:p>
            <a:pPr>
              <a:buFont typeface="Arial" panose="020B0604020202020204" pitchFamily="34" charset="0"/>
              <a:buChar char="•"/>
            </a:pPr>
            <a:r>
              <a:rPr lang="en-US" sz="2200" b="0" i="0">
                <a:effectLst/>
                <a:latin typeface="Arial" panose="020B0604020202020204" pitchFamily="34" charset="0"/>
                <a:cs typeface="Arial" panose="020B0604020202020204" pitchFamily="34" charset="0"/>
              </a:rPr>
              <a:t>Equals()</a:t>
            </a:r>
            <a:r>
              <a:rPr lang="en-US" sz="2200">
                <a:latin typeface="Arial" panose="020B0604020202020204" pitchFamily="34" charset="0"/>
                <a:cs typeface="Arial" panose="020B0604020202020204" pitchFamily="34" charset="0"/>
              </a:rPr>
              <a:t>: </a:t>
            </a:r>
            <a:r>
              <a:rPr lang="en-US" sz="2200" b="0" i="0">
                <a:effectLst/>
                <a:latin typeface="Arial" panose="020B0604020202020204" pitchFamily="34" charset="0"/>
                <a:cs typeface="Arial" panose="020B0604020202020204" pitchFamily="34" charset="0"/>
              </a:rPr>
              <a:t>Compares two objects based on their property values.</a:t>
            </a:r>
          </a:p>
          <a:p>
            <a:pPr>
              <a:buFont typeface="Arial" panose="020B0604020202020204" pitchFamily="34" charset="0"/>
              <a:buChar char="•"/>
            </a:pPr>
            <a:r>
              <a:rPr lang="en-US" sz="2200" b="0" i="0" err="1">
                <a:effectLst/>
                <a:latin typeface="Arial" panose="020B0604020202020204" pitchFamily="34" charset="0"/>
                <a:cs typeface="Arial" panose="020B0604020202020204" pitchFamily="34" charset="0"/>
              </a:rPr>
              <a:t>hashCode</a:t>
            </a:r>
            <a:r>
              <a:rPr lang="en-US" sz="2200" b="0" i="0">
                <a:effectLst/>
                <a:latin typeface="Arial" panose="020B0604020202020204" pitchFamily="34" charset="0"/>
                <a:cs typeface="Arial" panose="020B0604020202020204" pitchFamily="34" charset="0"/>
              </a:rPr>
              <a:t>(): Generates a hash code based on the properties.</a:t>
            </a:r>
          </a:p>
          <a:p>
            <a:pPr>
              <a:buFont typeface="Arial" panose="020B0604020202020204" pitchFamily="34" charset="0"/>
              <a:buChar char="•"/>
            </a:pPr>
            <a:r>
              <a:rPr lang="en-US" sz="2200" b="0" i="0" err="1">
                <a:effectLst/>
                <a:latin typeface="Arial" panose="020B0604020202020204" pitchFamily="34" charset="0"/>
                <a:cs typeface="Arial" panose="020B0604020202020204" pitchFamily="34" charset="0"/>
              </a:rPr>
              <a:t>toString</a:t>
            </a:r>
            <a:r>
              <a:rPr lang="en-US" sz="2200" b="0" i="0">
                <a:effectLst/>
                <a:latin typeface="Arial" panose="020B0604020202020204" pitchFamily="34" charset="0"/>
                <a:cs typeface="Arial" panose="020B0604020202020204" pitchFamily="34" charset="0"/>
              </a:rPr>
              <a:t>(): Creates a string representation of the object in the format "</a:t>
            </a:r>
            <a:r>
              <a:rPr lang="en-US" sz="2200" b="0" i="0" err="1">
                <a:effectLst/>
                <a:latin typeface="Arial" panose="020B0604020202020204" pitchFamily="34" charset="0"/>
                <a:cs typeface="Arial" panose="020B0604020202020204" pitchFamily="34" charset="0"/>
              </a:rPr>
              <a:t>ClassName</a:t>
            </a:r>
            <a:r>
              <a:rPr lang="en-US" sz="2200" b="0" i="0">
                <a:effectLst/>
                <a:latin typeface="Arial" panose="020B0604020202020204" pitchFamily="34" charset="0"/>
                <a:cs typeface="Arial" panose="020B0604020202020204" pitchFamily="34" charset="0"/>
              </a:rPr>
              <a:t>(property1=value1, property2=value2, ...)".</a:t>
            </a:r>
            <a:br>
              <a:rPr lang="en-US" sz="2200">
                <a:latin typeface="Arial" panose="020B0604020202020204" pitchFamily="34" charset="0"/>
                <a:cs typeface="Arial" panose="020B0604020202020204" pitchFamily="34" charset="0"/>
              </a:rPr>
            </a:br>
            <a:endParaRPr lang="en-US" sz="2200">
              <a:latin typeface="Arial" panose="020B0604020202020204" pitchFamily="34" charset="0"/>
              <a:cs typeface="Arial" panose="020B0604020202020204" pitchFamily="34" charset="0"/>
            </a:endParaRPr>
          </a:p>
          <a:p>
            <a:pPr lvl="1"/>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73356566"/>
      </p:ext>
    </p:extLst>
  </p:cSld>
  <p:clrMapOvr>
    <a:masterClrMapping/>
  </p:clrMapOvr>
  <mc:AlternateContent xmlns:mc="http://schemas.openxmlformats.org/markup-compatibility/2006" xmlns:p14="http://schemas.microsoft.com/office/powerpoint/2010/main">
    <mc:Choice Requires="p14">
      <p:transition spd="slow" p14:dur="2000" advTm="31230"/>
    </mc:Choice>
    <mc:Fallback xmlns="">
      <p:transition spd="slow" advTm="3123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FC717-253C-213B-45EF-55CB31F8F561}"/>
              </a:ext>
            </a:extLst>
          </p:cNvPr>
          <p:cNvSpPr>
            <a:spLocks noGrp="1"/>
          </p:cNvSpPr>
          <p:nvPr>
            <p:ph type="title"/>
          </p:nvPr>
        </p:nvSpPr>
        <p:spPr>
          <a:xfrm>
            <a:off x="1115568" y="548640"/>
            <a:ext cx="10168128" cy="1179576"/>
          </a:xfrm>
        </p:spPr>
        <p:txBody>
          <a:bodyPr>
            <a:normAutofit/>
          </a:bodyPr>
          <a:lstStyle/>
          <a:p>
            <a:endParaRPr lang="en-US" sz="4000"/>
          </a:p>
        </p:txBody>
      </p:sp>
      <p:sp>
        <p:nvSpPr>
          <p:cNvPr id="3" name="Content Placeholder 2">
            <a:extLst>
              <a:ext uri="{FF2B5EF4-FFF2-40B4-BE49-F238E27FC236}">
                <a16:creationId xmlns:a16="http://schemas.microsoft.com/office/drawing/2014/main" id="{0D207E3E-58B9-FDBC-197C-A4CDD4CF4441}"/>
              </a:ext>
            </a:extLst>
          </p:cNvPr>
          <p:cNvSpPr>
            <a:spLocks noGrp="1"/>
          </p:cNvSpPr>
          <p:nvPr>
            <p:ph idx="1"/>
          </p:nvPr>
        </p:nvSpPr>
        <p:spPr>
          <a:xfrm>
            <a:off x="1115568" y="2276856"/>
            <a:ext cx="10168128" cy="4470308"/>
          </a:xfrm>
        </p:spPr>
        <p:txBody>
          <a:bodyPr>
            <a:noAutofit/>
          </a:bodyPr>
          <a:lstStyle/>
          <a:p>
            <a:pPr marL="0" indent="0">
              <a:buNone/>
            </a:pPr>
            <a:r>
              <a:rPr lang="en-US" sz="2200" b="1" i="0">
                <a:effectLst/>
                <a:latin typeface="Arial" panose="020B0604020202020204" pitchFamily="34" charset="0"/>
                <a:cs typeface="Arial" panose="020B0604020202020204" pitchFamily="34" charset="0"/>
              </a:rPr>
              <a:t>Smart cast</a:t>
            </a:r>
            <a:r>
              <a:rPr lang="en-US" sz="2200" b="0" i="0">
                <a:effectLst/>
                <a:latin typeface="Arial" panose="020B0604020202020204" pitchFamily="34" charset="0"/>
                <a:cs typeface="Arial" panose="020B0604020202020204" pitchFamily="34" charset="0"/>
              </a:rPr>
              <a:t> </a:t>
            </a:r>
            <a:endParaRPr lang="en-US" sz="2200">
              <a:latin typeface="Arial" panose="020B0604020202020204" pitchFamily="34" charset="0"/>
              <a:cs typeface="Arial" panose="020B0604020202020204" pitchFamily="34" charset="0"/>
            </a:endParaRPr>
          </a:p>
          <a:p>
            <a:r>
              <a:rPr lang="en-US" sz="2200" b="1" i="0">
                <a:effectLst/>
                <a:latin typeface="Arial" panose="020B0604020202020204" pitchFamily="34" charset="0"/>
                <a:cs typeface="Arial" panose="020B0604020202020204" pitchFamily="34" charset="0"/>
              </a:rPr>
              <a:t>Smart cast</a:t>
            </a:r>
            <a:r>
              <a:rPr lang="en-US" sz="2200" b="0" i="0">
                <a:effectLst/>
                <a:latin typeface="Arial" panose="020B0604020202020204" pitchFamily="34" charset="0"/>
                <a:cs typeface="Arial" panose="020B0604020202020204" pitchFamily="34" charset="0"/>
              </a:rPr>
              <a:t> is a feature in which Kotlin compiler tracks conditions inside </a:t>
            </a:r>
            <a:r>
              <a:rPr lang="en-US" sz="2200" b="0" i="1">
                <a:effectLst/>
                <a:latin typeface="Arial" panose="020B0604020202020204" pitchFamily="34" charset="0"/>
                <a:cs typeface="Arial" panose="020B0604020202020204" pitchFamily="34" charset="0"/>
              </a:rPr>
              <a:t>if expression</a:t>
            </a:r>
            <a:r>
              <a:rPr lang="en-US" sz="2200" b="0" i="0">
                <a:effectLst/>
                <a:latin typeface="Arial" panose="020B0604020202020204" pitchFamily="34" charset="0"/>
                <a:cs typeface="Arial" panose="020B0604020202020204" pitchFamily="34" charset="0"/>
              </a:rPr>
              <a:t>. If compiler founds a variable is not null of type nullable then the compiler will allow to access the variable.</a:t>
            </a:r>
            <a:endParaRPr lang="en-US" sz="2200">
              <a:latin typeface="Arial" panose="020B0604020202020204" pitchFamily="34" charset="0"/>
              <a:cs typeface="Arial" panose="020B0604020202020204" pitchFamily="34" charset="0"/>
            </a:endParaRPr>
          </a:p>
          <a:p>
            <a:r>
              <a:rPr lang="en-US" sz="2200" b="0" i="0">
                <a:effectLst/>
                <a:latin typeface="Arial" panose="020B0604020202020204" pitchFamily="34" charset="0"/>
                <a:cs typeface="Arial" panose="020B0604020202020204" pitchFamily="34" charset="0"/>
              </a:rPr>
              <a:t>When we try to access a nullable type of String without safe cast it will generate a compile error.</a:t>
            </a:r>
          </a:p>
          <a:p>
            <a:pPr marL="1874520" lvl="5" indent="0">
              <a:buNone/>
            </a:pPr>
            <a:r>
              <a:rPr lang="en-US" sz="1500" b="0" i="0">
                <a:effectLst/>
                <a:latin typeface="Arial" panose="020B0604020202020204" pitchFamily="34" charset="0"/>
                <a:cs typeface="Arial" panose="020B0604020202020204" pitchFamily="34" charset="0"/>
              </a:rPr>
              <a:t>var string: String? = "Hello!"  </a:t>
            </a:r>
          </a:p>
          <a:p>
            <a:pPr marL="1874520" lvl="5" indent="0">
              <a:buNone/>
            </a:pPr>
            <a:r>
              <a:rPr lang="en-US" sz="1500" b="0" i="0">
                <a:effectLst/>
                <a:latin typeface="Arial" panose="020B0604020202020204" pitchFamily="34" charset="0"/>
                <a:cs typeface="Arial" panose="020B0604020202020204" pitchFamily="34" charset="0"/>
              </a:rPr>
              <a:t>print(</a:t>
            </a:r>
            <a:r>
              <a:rPr lang="en-US" sz="1500" b="0" i="0" err="1">
                <a:effectLst/>
                <a:latin typeface="Arial" panose="020B0604020202020204" pitchFamily="34" charset="0"/>
                <a:cs typeface="Arial" panose="020B0604020202020204" pitchFamily="34" charset="0"/>
              </a:rPr>
              <a:t>string.length</a:t>
            </a:r>
            <a:r>
              <a:rPr lang="en-US" sz="1500" b="0" i="0">
                <a:effectLst/>
                <a:latin typeface="Arial" panose="020B0604020202020204" pitchFamily="34" charset="0"/>
                <a:cs typeface="Arial" panose="020B0604020202020204" pitchFamily="34" charset="0"/>
              </a:rPr>
              <a:t>) // </a:t>
            </a:r>
            <a:r>
              <a:rPr lang="en-US" sz="1500" b="0" i="0">
                <a:solidFill>
                  <a:schemeClr val="accent6">
                    <a:lumMod val="60000"/>
                    <a:lumOff val="40000"/>
                  </a:schemeClr>
                </a:solidFill>
                <a:effectLst/>
                <a:latin typeface="Arial" panose="020B0604020202020204" pitchFamily="34" charset="0"/>
                <a:cs typeface="Arial" panose="020B0604020202020204" pitchFamily="34" charset="0"/>
              </a:rPr>
              <a:t>Compile error </a:t>
            </a:r>
            <a:endParaRPr lang="en-US" sz="2000" b="0" i="0">
              <a:effectLst/>
              <a:latin typeface="Arial" panose="020B0604020202020204" pitchFamily="34" charset="0"/>
              <a:cs typeface="Arial" panose="020B0604020202020204" pitchFamily="34" charset="0"/>
            </a:endParaRPr>
          </a:p>
          <a:p>
            <a:r>
              <a:rPr lang="en-US" sz="2200">
                <a:latin typeface="Arial" panose="020B0604020202020204" pitchFamily="34" charset="0"/>
                <a:cs typeface="Arial" panose="020B0604020202020204" pitchFamily="34" charset="0"/>
              </a:rPr>
              <a:t>To solve Above </a:t>
            </a:r>
            <a:r>
              <a:rPr lang="en-US" sz="2200" err="1">
                <a:latin typeface="Arial" panose="020B0604020202020204" pitchFamily="34" charset="0"/>
                <a:cs typeface="Arial" panose="020B0604020202020204" pitchFamily="34" charset="0"/>
              </a:rPr>
              <a:t>isuue</a:t>
            </a:r>
            <a:r>
              <a:rPr lang="en-US" sz="2200">
                <a:latin typeface="Arial" panose="020B0604020202020204" pitchFamily="34" charset="0"/>
                <a:cs typeface="Arial" panose="020B0604020202020204" pitchFamily="34" charset="0"/>
              </a:rPr>
              <a:t> </a:t>
            </a:r>
          </a:p>
          <a:p>
            <a:pPr marL="612648" lvl="4" indent="0">
              <a:buNone/>
            </a:pPr>
            <a:r>
              <a:rPr lang="en-US" sz="2000" b="0" i="0">
                <a:effectLst/>
                <a:latin typeface="Arial" panose="020B0604020202020204" pitchFamily="34" charset="0"/>
                <a:cs typeface="Arial" panose="020B0604020202020204" pitchFamily="34" charset="0"/>
              </a:rPr>
              <a:t>   		</a:t>
            </a:r>
            <a:r>
              <a:rPr lang="en-US" sz="1500" b="0" i="0">
                <a:effectLst/>
                <a:latin typeface="Arial" panose="020B0604020202020204" pitchFamily="34" charset="0"/>
                <a:cs typeface="Arial" panose="020B0604020202020204" pitchFamily="34" charset="0"/>
              </a:rPr>
              <a:t>var string: String? = "Hello!"        </a:t>
            </a:r>
          </a:p>
          <a:p>
            <a:pPr marL="612648" lvl="4" indent="0">
              <a:buNone/>
            </a:pPr>
            <a:r>
              <a:rPr lang="en-US" sz="1500" b="0" i="0">
                <a:effectLst/>
                <a:latin typeface="Arial" panose="020B0604020202020204" pitchFamily="34" charset="0"/>
                <a:cs typeface="Arial" panose="020B0604020202020204" pitchFamily="34" charset="0"/>
              </a:rPr>
              <a:t>  		</a:t>
            </a:r>
            <a:r>
              <a:rPr lang="en-US" sz="1500" b="1" i="0">
                <a:effectLst/>
                <a:latin typeface="Arial" panose="020B0604020202020204" pitchFamily="34" charset="0"/>
                <a:cs typeface="Arial" panose="020B0604020202020204" pitchFamily="34" charset="0"/>
              </a:rPr>
              <a:t>if</a:t>
            </a:r>
            <a:r>
              <a:rPr lang="en-US" sz="1500" b="0" i="0">
                <a:effectLst/>
                <a:latin typeface="Arial" panose="020B0604020202020204" pitchFamily="34" charset="0"/>
                <a:cs typeface="Arial" panose="020B0604020202020204" pitchFamily="34" charset="0"/>
              </a:rPr>
              <a:t>(string != </a:t>
            </a:r>
            <a:r>
              <a:rPr lang="en-US" sz="1500" b="1" i="0">
                <a:effectLst/>
                <a:latin typeface="Arial" panose="020B0604020202020204" pitchFamily="34" charset="0"/>
                <a:cs typeface="Arial" panose="020B0604020202020204" pitchFamily="34" charset="0"/>
              </a:rPr>
              <a:t>null</a:t>
            </a:r>
            <a:r>
              <a:rPr lang="en-US" sz="1500" b="0" i="0">
                <a:effectLst/>
                <a:latin typeface="Arial" panose="020B0604020202020204" pitchFamily="34" charset="0"/>
                <a:cs typeface="Arial" panose="020B0604020202020204" pitchFamily="34" charset="0"/>
              </a:rPr>
              <a:t>) { // </a:t>
            </a:r>
            <a:r>
              <a:rPr lang="en-US" sz="1500" b="0" i="0">
                <a:solidFill>
                  <a:schemeClr val="accent6">
                    <a:lumMod val="60000"/>
                    <a:lumOff val="40000"/>
                  </a:schemeClr>
                </a:solidFill>
                <a:effectLst/>
                <a:latin typeface="Arial" panose="020B0604020202020204" pitchFamily="34" charset="0"/>
                <a:cs typeface="Arial" panose="020B0604020202020204" pitchFamily="34" charset="0"/>
              </a:rPr>
              <a:t>smart cast  </a:t>
            </a:r>
          </a:p>
          <a:p>
            <a:pPr marL="612648" lvl="4" indent="0">
              <a:buNone/>
            </a:pPr>
            <a:r>
              <a:rPr lang="en-US" sz="1500" b="0" i="0">
                <a:effectLst/>
                <a:latin typeface="Arial" panose="020B0604020202020204" pitchFamily="34" charset="0"/>
                <a:cs typeface="Arial" panose="020B0604020202020204" pitchFamily="34" charset="0"/>
              </a:rPr>
              <a:t>  		print(</a:t>
            </a:r>
            <a:r>
              <a:rPr lang="en-US" sz="1500" b="0" i="0" err="1">
                <a:effectLst/>
                <a:latin typeface="Arial" panose="020B0604020202020204" pitchFamily="34" charset="0"/>
                <a:cs typeface="Arial" panose="020B0604020202020204" pitchFamily="34" charset="0"/>
              </a:rPr>
              <a:t>string.length</a:t>
            </a:r>
            <a:r>
              <a:rPr lang="en-US" sz="1500" b="0" i="0">
                <a:effectLst/>
                <a:latin typeface="Arial" panose="020B0604020202020204" pitchFamily="34" charset="0"/>
                <a:cs typeface="Arial" panose="020B0604020202020204" pitchFamily="34" charset="0"/>
              </a:rPr>
              <a:t>)   </a:t>
            </a:r>
          </a:p>
          <a:p>
            <a:pPr marL="0" indent="0">
              <a:buNone/>
            </a:pPr>
            <a:endParaRPr lang="en-US" sz="2000" b="0" i="0">
              <a:effectLst/>
              <a:latin typeface="Arial" panose="020B0604020202020204" pitchFamily="34" charset="0"/>
              <a:cs typeface="Arial" panose="020B0604020202020204" pitchFamily="34" charset="0"/>
            </a:endParaRPr>
          </a:p>
          <a:p>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53299947"/>
      </p:ext>
    </p:extLst>
  </p:cSld>
  <p:clrMapOvr>
    <a:masterClrMapping/>
  </p:clrMapOvr>
  <mc:AlternateContent xmlns:mc="http://schemas.openxmlformats.org/markup-compatibility/2006" xmlns:p14="http://schemas.microsoft.com/office/powerpoint/2010/main">
    <mc:Choice Requires="p14">
      <p:transition spd="slow" p14:dur="2000" advTm="28730"/>
    </mc:Choice>
    <mc:Fallback xmlns="">
      <p:transition spd="slow" advTm="2873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D5F91-1CED-7180-4CF6-C77D8FA90199}"/>
              </a:ext>
            </a:extLst>
          </p:cNvPr>
          <p:cNvSpPr>
            <a:spLocks noGrp="1"/>
          </p:cNvSpPr>
          <p:nvPr>
            <p:ph type="title"/>
          </p:nvPr>
        </p:nvSpPr>
        <p:spPr/>
        <p:txBody>
          <a:bodyPr/>
          <a:lstStyle/>
          <a:p>
            <a:r>
              <a:rPr lang="en-US" b="1" i="0" dirty="0">
                <a:effectLst/>
                <a:latin typeface="Söhne"/>
              </a:rPr>
              <a:t>Key Features</a:t>
            </a:r>
          </a:p>
        </p:txBody>
      </p:sp>
      <p:graphicFrame>
        <p:nvGraphicFramePr>
          <p:cNvPr id="7" name="Content Placeholder 2">
            <a:extLst>
              <a:ext uri="{FF2B5EF4-FFF2-40B4-BE49-F238E27FC236}">
                <a16:creationId xmlns:a16="http://schemas.microsoft.com/office/drawing/2014/main" id="{A542DD11-5189-F9A6-EFD4-32BB335F3514}"/>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25250160"/>
      </p:ext>
    </p:extLst>
  </p:cSld>
  <p:clrMapOvr>
    <a:masterClrMapping/>
  </p:clrMapOvr>
  <mc:AlternateContent xmlns:mc="http://schemas.openxmlformats.org/markup-compatibility/2006" xmlns:p14="http://schemas.microsoft.com/office/powerpoint/2010/main">
    <mc:Choice Requires="p14">
      <p:transition spd="slow" p14:dur="2000" advTm="12810"/>
    </mc:Choice>
    <mc:Fallback xmlns="">
      <p:transition spd="slow" advTm="1281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99D8D-53B4-BBD2-AF2A-14CD98A95CC7}"/>
              </a:ext>
            </a:extLst>
          </p:cNvPr>
          <p:cNvSpPr>
            <a:spLocks noGrp="1"/>
          </p:cNvSpPr>
          <p:nvPr>
            <p:ph type="title"/>
          </p:nvPr>
        </p:nvSpPr>
        <p:spPr>
          <a:xfrm>
            <a:off x="1115568" y="548640"/>
            <a:ext cx="10168128" cy="1179576"/>
          </a:xfrm>
        </p:spPr>
        <p:txBody>
          <a:bodyPr>
            <a:normAutofit/>
          </a:bodyPr>
          <a:lstStyle/>
          <a:p>
            <a:endParaRPr lang="en-US" sz="4000"/>
          </a:p>
        </p:txBody>
      </p:sp>
      <p:sp>
        <p:nvSpPr>
          <p:cNvPr id="3" name="Content Placeholder 2">
            <a:extLst>
              <a:ext uri="{FF2B5EF4-FFF2-40B4-BE49-F238E27FC236}">
                <a16:creationId xmlns:a16="http://schemas.microsoft.com/office/drawing/2014/main" id="{9958E5FA-8D61-6E1C-C383-746826D55C28}"/>
              </a:ext>
            </a:extLst>
          </p:cNvPr>
          <p:cNvSpPr>
            <a:spLocks noGrp="1"/>
          </p:cNvSpPr>
          <p:nvPr>
            <p:ph idx="1"/>
          </p:nvPr>
        </p:nvSpPr>
        <p:spPr>
          <a:xfrm>
            <a:off x="1115568" y="2011680"/>
            <a:ext cx="10168128" cy="4165283"/>
          </a:xfrm>
        </p:spPr>
        <p:txBody>
          <a:bodyPr>
            <a:noAutofit/>
          </a:bodyPr>
          <a:lstStyle/>
          <a:p>
            <a:pPr marL="1920240" lvl="5" indent="0">
              <a:buNone/>
            </a:pPr>
            <a:r>
              <a:rPr lang="en-US" sz="1500" b="0" i="0" err="1">
                <a:effectLst/>
                <a:latin typeface="Arial" panose="020B0604020202020204" pitchFamily="34" charset="0"/>
                <a:cs typeface="Arial" panose="020B0604020202020204" pitchFamily="34" charset="0"/>
              </a:rPr>
              <a:t>val</a:t>
            </a:r>
            <a:r>
              <a:rPr lang="en-US" sz="1500" b="0" i="0">
                <a:effectLst/>
                <a:latin typeface="Arial" panose="020B0604020202020204" pitchFamily="34" charset="0"/>
                <a:cs typeface="Arial" panose="020B0604020202020204" pitchFamily="34" charset="0"/>
              </a:rPr>
              <a:t> obj: Any = "The variable obj is automatically cast to a String in this scope"  </a:t>
            </a:r>
          </a:p>
          <a:p>
            <a:pPr marL="1920240" lvl="5" indent="0">
              <a:buNone/>
            </a:pPr>
            <a:r>
              <a:rPr lang="en-US" sz="1500" b="0" i="0">
                <a:effectLst/>
                <a:latin typeface="Arial" panose="020B0604020202020204" pitchFamily="34" charset="0"/>
                <a:cs typeface="Arial" panose="020B0604020202020204" pitchFamily="34" charset="0"/>
              </a:rPr>
              <a:t>    </a:t>
            </a:r>
            <a:r>
              <a:rPr lang="en-US" sz="1500" b="1" i="0">
                <a:effectLst/>
                <a:latin typeface="Arial" panose="020B0604020202020204" pitchFamily="34" charset="0"/>
                <a:cs typeface="Arial" panose="020B0604020202020204" pitchFamily="34" charset="0"/>
              </a:rPr>
              <a:t>if</a:t>
            </a:r>
            <a:r>
              <a:rPr lang="en-US" sz="1500" b="0" i="0">
                <a:effectLst/>
                <a:latin typeface="Arial" panose="020B0604020202020204" pitchFamily="34" charset="0"/>
                <a:cs typeface="Arial" panose="020B0604020202020204" pitchFamily="34" charset="0"/>
              </a:rPr>
              <a:t>(obj is String) {  // </a:t>
            </a:r>
            <a:r>
              <a:rPr lang="en-US" sz="1500" b="0" i="0">
                <a:solidFill>
                  <a:schemeClr val="accent6">
                    <a:lumMod val="60000"/>
                    <a:lumOff val="40000"/>
                  </a:schemeClr>
                </a:solidFill>
                <a:effectLst/>
                <a:latin typeface="Arial" panose="020B0604020202020204" pitchFamily="34" charset="0"/>
                <a:cs typeface="Arial" panose="020B0604020202020204" pitchFamily="34" charset="0"/>
              </a:rPr>
              <a:t>No Explicit Casting needed</a:t>
            </a:r>
            <a:r>
              <a:rPr lang="en-US" sz="1500" b="0" i="0">
                <a:effectLst/>
                <a:latin typeface="Arial" panose="020B0604020202020204" pitchFamily="34" charset="0"/>
                <a:cs typeface="Arial" panose="020B0604020202020204" pitchFamily="34" charset="0"/>
              </a:rPr>
              <a:t>.  </a:t>
            </a:r>
          </a:p>
          <a:p>
            <a:pPr marL="1920240" lvl="5" indent="0">
              <a:buNone/>
            </a:pPr>
            <a:r>
              <a:rPr lang="en-US" sz="1500" b="0" i="0" err="1">
                <a:effectLst/>
                <a:latin typeface="Arial" panose="020B0604020202020204" pitchFamily="34" charset="0"/>
                <a:cs typeface="Arial" panose="020B0604020202020204" pitchFamily="34" charset="0"/>
              </a:rPr>
              <a:t>println</a:t>
            </a:r>
            <a:r>
              <a:rPr lang="en-US" sz="1500" b="0" i="0">
                <a:effectLst/>
                <a:latin typeface="Arial" panose="020B0604020202020204" pitchFamily="34" charset="0"/>
                <a:cs typeface="Arial" panose="020B0604020202020204" pitchFamily="34" charset="0"/>
              </a:rPr>
              <a:t>("String length is ${</a:t>
            </a:r>
            <a:r>
              <a:rPr lang="en-US" sz="1500" b="0" i="0" err="1">
                <a:effectLst/>
                <a:latin typeface="Arial" panose="020B0604020202020204" pitchFamily="34" charset="0"/>
                <a:cs typeface="Arial" panose="020B0604020202020204" pitchFamily="34" charset="0"/>
              </a:rPr>
              <a:t>obj.length</a:t>
            </a:r>
            <a:r>
              <a:rPr lang="en-US" sz="1500" b="0" i="0">
                <a:effectLst/>
                <a:latin typeface="Arial" panose="020B0604020202020204" pitchFamily="34" charset="0"/>
                <a:cs typeface="Arial" panose="020B0604020202020204" pitchFamily="34" charset="0"/>
              </a:rPr>
              <a:t>}")  </a:t>
            </a:r>
          </a:p>
          <a:p>
            <a:pPr marL="1920240" lvl="5" indent="0">
              <a:buNone/>
            </a:pPr>
            <a:r>
              <a:rPr lang="en-US" sz="1500" b="0" i="0">
                <a:effectLst/>
                <a:latin typeface="Arial" panose="020B0604020202020204" pitchFamily="34" charset="0"/>
                <a:cs typeface="Arial" panose="020B0604020202020204" pitchFamily="34" charset="0"/>
              </a:rPr>
              <a:t>    }  </a:t>
            </a:r>
          </a:p>
          <a:p>
            <a:r>
              <a:rPr lang="en-US" sz="2200" b="0" i="0">
                <a:effectLst/>
                <a:latin typeface="Arial" panose="020B0604020202020204" pitchFamily="34" charset="0"/>
                <a:cs typeface="Arial" panose="020B0604020202020204" pitchFamily="34" charset="0"/>
              </a:rPr>
              <a:t>Use of !is for smart cast</a:t>
            </a:r>
          </a:p>
          <a:p>
            <a:pPr marL="1828800" lvl="4" indent="0">
              <a:buNone/>
            </a:pPr>
            <a:r>
              <a:rPr lang="en-US" sz="1500" b="1" i="0">
                <a:effectLst/>
                <a:latin typeface="Arial" panose="020B0604020202020204" pitchFamily="34" charset="0"/>
                <a:cs typeface="Arial" panose="020B0604020202020204" pitchFamily="34" charset="0"/>
              </a:rPr>
              <a:t>fun</a:t>
            </a:r>
            <a:r>
              <a:rPr lang="en-US" sz="1500" b="0" i="0">
                <a:effectLst/>
                <a:latin typeface="Arial" panose="020B0604020202020204" pitchFamily="34" charset="0"/>
                <a:cs typeface="Arial" panose="020B0604020202020204" pitchFamily="34" charset="0"/>
              </a:rPr>
              <a:t> main(</a:t>
            </a:r>
            <a:r>
              <a:rPr lang="en-US" sz="1500" b="0" i="0" err="1">
                <a:effectLst/>
                <a:latin typeface="Arial" panose="020B0604020202020204" pitchFamily="34" charset="0"/>
                <a:cs typeface="Arial" panose="020B0604020202020204" pitchFamily="34" charset="0"/>
              </a:rPr>
              <a:t>args</a:t>
            </a:r>
            <a:r>
              <a:rPr lang="en-US" sz="1500" b="0" i="0">
                <a:effectLst/>
                <a:latin typeface="Arial" panose="020B0604020202020204" pitchFamily="34" charset="0"/>
                <a:cs typeface="Arial" panose="020B0604020202020204" pitchFamily="34" charset="0"/>
              </a:rPr>
              <a:t>: Array&lt;String&gt;){  </a:t>
            </a:r>
          </a:p>
          <a:p>
            <a:pPr marL="1828800" lvl="4" indent="0">
              <a:buNone/>
            </a:pPr>
            <a:r>
              <a:rPr lang="en-US" sz="1500" b="0" i="0" err="1">
                <a:effectLst/>
                <a:latin typeface="Arial" panose="020B0604020202020204" pitchFamily="34" charset="0"/>
                <a:cs typeface="Arial" panose="020B0604020202020204" pitchFamily="34" charset="0"/>
              </a:rPr>
              <a:t>val</a:t>
            </a:r>
            <a:r>
              <a:rPr lang="en-US" sz="1500" b="0" i="0">
                <a:effectLst/>
                <a:latin typeface="Arial" panose="020B0604020202020204" pitchFamily="34" charset="0"/>
                <a:cs typeface="Arial" panose="020B0604020202020204" pitchFamily="34" charset="0"/>
              </a:rPr>
              <a:t> obj: Any = "The variable obj is automatically cast to a String in this scope"  </a:t>
            </a:r>
          </a:p>
          <a:p>
            <a:pPr marL="1828800" lvl="4" indent="0">
              <a:buNone/>
            </a:pPr>
            <a:r>
              <a:rPr lang="en-US" sz="1500" b="0" i="0">
                <a:effectLst/>
                <a:latin typeface="Arial" panose="020B0604020202020204" pitchFamily="34" charset="0"/>
                <a:cs typeface="Arial" panose="020B0604020202020204" pitchFamily="34" charset="0"/>
              </a:rPr>
              <a:t>    </a:t>
            </a:r>
            <a:r>
              <a:rPr lang="en-US" sz="1500" b="1" i="0">
                <a:effectLst/>
                <a:latin typeface="Arial" panose="020B0604020202020204" pitchFamily="34" charset="0"/>
                <a:cs typeface="Arial" panose="020B0604020202020204" pitchFamily="34" charset="0"/>
              </a:rPr>
              <a:t>if</a:t>
            </a:r>
            <a:r>
              <a:rPr lang="en-US" sz="1500" b="0" i="0">
                <a:effectLst/>
                <a:latin typeface="Arial" panose="020B0604020202020204" pitchFamily="34" charset="0"/>
                <a:cs typeface="Arial" panose="020B0604020202020204" pitchFamily="34" charset="0"/>
              </a:rPr>
              <a:t>(obj !is String) {  </a:t>
            </a:r>
          </a:p>
          <a:p>
            <a:pPr marL="1828800" lvl="4" indent="0">
              <a:buNone/>
            </a:pPr>
            <a:r>
              <a:rPr lang="en-US" sz="1500" b="0" i="0" err="1">
                <a:effectLst/>
                <a:latin typeface="Arial" panose="020B0604020202020204" pitchFamily="34" charset="0"/>
                <a:cs typeface="Arial" panose="020B0604020202020204" pitchFamily="34" charset="0"/>
              </a:rPr>
              <a:t>println</a:t>
            </a:r>
            <a:r>
              <a:rPr lang="en-US" sz="1500" b="0" i="0">
                <a:effectLst/>
                <a:latin typeface="Arial" panose="020B0604020202020204" pitchFamily="34" charset="0"/>
                <a:cs typeface="Arial" panose="020B0604020202020204" pitchFamily="34" charset="0"/>
              </a:rPr>
              <a:t>("obj is not string")   </a:t>
            </a:r>
          </a:p>
          <a:p>
            <a:pPr marL="1828800" lvl="4" indent="0">
              <a:buNone/>
            </a:pPr>
            <a:r>
              <a:rPr lang="en-US" sz="1500" b="0" i="0">
                <a:effectLst/>
                <a:latin typeface="Arial" panose="020B0604020202020204" pitchFamily="34" charset="0"/>
                <a:cs typeface="Arial" panose="020B0604020202020204" pitchFamily="34" charset="0"/>
              </a:rPr>
              <a:t> } </a:t>
            </a:r>
            <a:r>
              <a:rPr lang="en-US" sz="1500" b="1" i="0">
                <a:effectLst/>
                <a:latin typeface="Arial" panose="020B0604020202020204" pitchFamily="34" charset="0"/>
                <a:cs typeface="Arial" panose="020B0604020202020204" pitchFamily="34" charset="0"/>
              </a:rPr>
              <a:t>else</a:t>
            </a:r>
            <a:r>
              <a:rPr lang="en-US" sz="1500" b="0" i="0">
                <a:effectLst/>
                <a:latin typeface="Arial" panose="020B0604020202020204" pitchFamily="34" charset="0"/>
                <a:cs typeface="Arial" panose="020B0604020202020204" pitchFamily="34" charset="0"/>
              </a:rPr>
              <a:t>  </a:t>
            </a:r>
          </a:p>
          <a:p>
            <a:pPr marL="1828800" lvl="4" indent="0">
              <a:buNone/>
            </a:pPr>
            <a:r>
              <a:rPr lang="en-US" sz="1500" b="0" i="0">
                <a:effectLst/>
                <a:latin typeface="Arial" panose="020B0604020202020204" pitchFamily="34" charset="0"/>
                <a:cs typeface="Arial" panose="020B0604020202020204" pitchFamily="34" charset="0"/>
              </a:rPr>
              <a:t>    // </a:t>
            </a:r>
            <a:r>
              <a:rPr lang="en-US" sz="1500" b="0" i="0">
                <a:solidFill>
                  <a:schemeClr val="accent6">
                    <a:lumMod val="60000"/>
                    <a:lumOff val="40000"/>
                  </a:schemeClr>
                </a:solidFill>
                <a:effectLst/>
                <a:latin typeface="Arial" panose="020B0604020202020204" pitchFamily="34" charset="0"/>
                <a:cs typeface="Arial" panose="020B0604020202020204" pitchFamily="34" charset="0"/>
              </a:rPr>
              <a:t>No Explicit Casting needed.  </a:t>
            </a:r>
          </a:p>
          <a:p>
            <a:pPr marL="1828800" lvl="4" indent="0">
              <a:buNone/>
            </a:pPr>
            <a:r>
              <a:rPr lang="en-US" sz="1500" b="0" i="0" err="1">
                <a:effectLst/>
                <a:latin typeface="Arial" panose="020B0604020202020204" pitchFamily="34" charset="0"/>
                <a:cs typeface="Arial" panose="020B0604020202020204" pitchFamily="34" charset="0"/>
              </a:rPr>
              <a:t>println</a:t>
            </a:r>
            <a:r>
              <a:rPr lang="en-US" sz="1500" b="0" i="0">
                <a:effectLst/>
                <a:latin typeface="Arial" panose="020B0604020202020204" pitchFamily="34" charset="0"/>
                <a:cs typeface="Arial" panose="020B0604020202020204" pitchFamily="34" charset="0"/>
              </a:rPr>
              <a:t>("String length is ${</a:t>
            </a:r>
            <a:r>
              <a:rPr lang="en-US" sz="1500" b="0" i="0" err="1">
                <a:effectLst/>
                <a:latin typeface="Arial" panose="020B0604020202020204" pitchFamily="34" charset="0"/>
                <a:cs typeface="Arial" panose="020B0604020202020204" pitchFamily="34" charset="0"/>
              </a:rPr>
              <a:t>obj.length</a:t>
            </a:r>
            <a:r>
              <a:rPr lang="en-US" sz="1500" b="0" i="0">
                <a:effectLst/>
                <a:latin typeface="Arial" panose="020B0604020202020204" pitchFamily="34" charset="0"/>
                <a:cs typeface="Arial" panose="020B0604020202020204" pitchFamily="34" charset="0"/>
              </a:rPr>
              <a:t>}")  </a:t>
            </a:r>
          </a:p>
          <a:p>
            <a:pPr marL="1828800" lvl="4" indent="0">
              <a:buNone/>
            </a:pPr>
            <a:r>
              <a:rPr lang="en-US" sz="2000" b="0" i="0">
                <a:effectLst/>
                <a:latin typeface="Arial" panose="020B0604020202020204" pitchFamily="34" charset="0"/>
                <a:cs typeface="Arial" panose="020B0604020202020204" pitchFamily="34" charset="0"/>
              </a:rPr>
              <a:t>}  </a:t>
            </a:r>
          </a:p>
          <a:p>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92962768"/>
      </p:ext>
    </p:extLst>
  </p:cSld>
  <p:clrMapOvr>
    <a:masterClrMapping/>
  </p:clrMapOvr>
  <mc:AlternateContent xmlns:mc="http://schemas.openxmlformats.org/markup-compatibility/2006" xmlns:p14="http://schemas.microsoft.com/office/powerpoint/2010/main">
    <mc:Choice Requires="p14">
      <p:transition spd="slow" p14:dur="2000" advTm="42761"/>
    </mc:Choice>
    <mc:Fallback xmlns="">
      <p:transition spd="slow" advTm="42761"/>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0CB07-5AAF-B9A9-681A-7742D1825673}"/>
              </a:ext>
            </a:extLst>
          </p:cNvPr>
          <p:cNvSpPr>
            <a:spLocks noGrp="1"/>
          </p:cNvSpPr>
          <p:nvPr>
            <p:ph type="title"/>
          </p:nvPr>
        </p:nvSpPr>
        <p:spPr>
          <a:xfrm>
            <a:off x="481013" y="3752849"/>
            <a:ext cx="3290887" cy="2452687"/>
          </a:xfrm>
        </p:spPr>
        <p:txBody>
          <a:bodyPr anchor="ctr">
            <a:normAutofit/>
          </a:bodyPr>
          <a:lstStyle/>
          <a:p>
            <a:r>
              <a:rPr lang="en-US" sz="3600"/>
              <a:t>LandMark Master</a:t>
            </a:r>
          </a:p>
        </p:txBody>
      </p:sp>
      <p:pic>
        <p:nvPicPr>
          <p:cNvPr id="5" name="Picture 4" descr="Brandenburg Gate Germany at sunset">
            <a:extLst>
              <a:ext uri="{FF2B5EF4-FFF2-40B4-BE49-F238E27FC236}">
                <a16:creationId xmlns:a16="http://schemas.microsoft.com/office/drawing/2014/main" id="{7A3A4F47-BC1D-7482-32FA-69A3943E4FED}"/>
              </a:ext>
            </a:extLst>
          </p:cNvPr>
          <p:cNvPicPr>
            <a:picLocks noChangeAspect="1"/>
          </p:cNvPicPr>
          <p:nvPr/>
        </p:nvPicPr>
        <p:blipFill rotWithShape="1">
          <a:blip r:embed="rId2"/>
          <a:srcRect t="23564" b="22330"/>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36BCD7C9-8E40-BD73-38ED-B9B30E8EBD76}"/>
              </a:ext>
            </a:extLst>
          </p:cNvPr>
          <p:cNvSpPr>
            <a:spLocks noGrp="1"/>
          </p:cNvSpPr>
          <p:nvPr>
            <p:ph idx="1"/>
          </p:nvPr>
        </p:nvSpPr>
        <p:spPr>
          <a:xfrm>
            <a:off x="4223982" y="3752850"/>
            <a:ext cx="7485413" cy="2452687"/>
          </a:xfrm>
        </p:spPr>
        <p:txBody>
          <a:bodyPr anchor="ctr">
            <a:normAutofit/>
          </a:bodyPr>
          <a:lstStyle/>
          <a:p>
            <a:r>
              <a:rPr lang="en-US" sz="1700">
                <a:latin typeface="Arial" panose="020B0604020202020204" pitchFamily="34" charset="0"/>
                <a:cs typeface="Arial" panose="020B0604020202020204" pitchFamily="34" charset="0"/>
              </a:rPr>
              <a:t>Landmark recognition is the process of identifying distinctive features or notable landmarks within images or video frames. This capability empowers applications to deliver contextual information derived from visual input.</a:t>
            </a:r>
          </a:p>
          <a:p>
            <a:r>
              <a:rPr lang="en-US" sz="1700">
                <a:latin typeface="Arial" panose="020B0604020202020204" pitchFamily="34" charset="0"/>
                <a:cs typeface="Arial" panose="020B0604020202020204" pitchFamily="34" charset="0"/>
              </a:rPr>
              <a:t>For instance, it excels at recognizing iconic structures, monuments, and natural landmarks. </a:t>
            </a:r>
          </a:p>
          <a:p>
            <a:r>
              <a:rPr lang="en-US" sz="1700">
                <a:latin typeface="Arial" panose="020B0604020202020204" pitchFamily="34" charset="0"/>
                <a:cs typeface="Arial" panose="020B0604020202020204" pitchFamily="34" charset="0"/>
              </a:rPr>
              <a:t>Additionally, this application offers sign in features, further enhancing its educational and interactive capabilities.		</a:t>
            </a:r>
          </a:p>
        </p:txBody>
      </p:sp>
    </p:spTree>
    <p:extLst>
      <p:ext uri="{BB962C8B-B14F-4D97-AF65-F5344CB8AC3E}">
        <p14:creationId xmlns:p14="http://schemas.microsoft.com/office/powerpoint/2010/main" val="2899266889"/>
      </p:ext>
    </p:extLst>
  </p:cSld>
  <p:clrMapOvr>
    <a:masterClrMapping/>
  </p:clrMapOvr>
  <mc:AlternateContent xmlns:mc="http://schemas.openxmlformats.org/markup-compatibility/2006" xmlns:p14="http://schemas.microsoft.com/office/powerpoint/2010/main">
    <mc:Choice Requires="p14">
      <p:transition spd="slow" p14:dur="2000" advTm="23098"/>
    </mc:Choice>
    <mc:Fallback xmlns="">
      <p:transition spd="slow" advTm="23098"/>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0CB07-5AAF-B9A9-681A-7742D1825673}"/>
              </a:ext>
            </a:extLst>
          </p:cNvPr>
          <p:cNvSpPr>
            <a:spLocks noGrp="1"/>
          </p:cNvSpPr>
          <p:nvPr>
            <p:ph type="title"/>
          </p:nvPr>
        </p:nvSpPr>
        <p:spPr>
          <a:xfrm>
            <a:off x="481013" y="3752849"/>
            <a:ext cx="3290887" cy="2452687"/>
          </a:xfrm>
        </p:spPr>
        <p:txBody>
          <a:bodyPr anchor="ctr">
            <a:normAutofit/>
          </a:bodyPr>
          <a:lstStyle/>
          <a:p>
            <a:r>
              <a:rPr lang="en-US" sz="3600" err="1">
                <a:latin typeface="Söhne"/>
              </a:rPr>
              <a:t>LandMark</a:t>
            </a:r>
            <a:r>
              <a:rPr lang="en-US" sz="3600">
                <a:latin typeface="Söhne"/>
              </a:rPr>
              <a:t> Master</a:t>
            </a:r>
          </a:p>
        </p:txBody>
      </p:sp>
      <p:pic>
        <p:nvPicPr>
          <p:cNvPr id="5" name="Picture 4" descr="Light bulb on yellow background with sketched light beams and cord">
            <a:extLst>
              <a:ext uri="{FF2B5EF4-FFF2-40B4-BE49-F238E27FC236}">
                <a16:creationId xmlns:a16="http://schemas.microsoft.com/office/drawing/2014/main" id="{93682558-9F23-203E-A50B-B01CD46DF439}"/>
              </a:ext>
            </a:extLst>
          </p:cNvPr>
          <p:cNvPicPr>
            <a:picLocks noChangeAspect="1"/>
          </p:cNvPicPr>
          <p:nvPr/>
        </p:nvPicPr>
        <p:blipFill rotWithShape="1">
          <a:blip r:embed="rId2"/>
          <a:srcRect t="30677" b="19835"/>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36BCD7C9-8E40-BD73-38ED-B9B30E8EBD76}"/>
              </a:ext>
            </a:extLst>
          </p:cNvPr>
          <p:cNvSpPr>
            <a:spLocks noGrp="1"/>
          </p:cNvSpPr>
          <p:nvPr>
            <p:ph idx="1"/>
          </p:nvPr>
        </p:nvSpPr>
        <p:spPr>
          <a:xfrm>
            <a:off x="4223982" y="3752850"/>
            <a:ext cx="7485413" cy="2452687"/>
          </a:xfrm>
        </p:spPr>
        <p:txBody>
          <a:bodyPr anchor="ctr">
            <a:normAutofit fontScale="92500"/>
          </a:bodyPr>
          <a:lstStyle/>
          <a:p>
            <a:pPr marL="0" indent="0">
              <a:buNone/>
            </a:pPr>
            <a:r>
              <a:rPr lang="en-US" sz="1800">
                <a:latin typeface="Arial" panose="020B0604020202020204" pitchFamily="34" charset="0"/>
                <a:cs typeface="Arial" panose="020B0604020202020204" pitchFamily="34" charset="0"/>
              </a:rPr>
              <a:t>Utilized Technologies</a:t>
            </a:r>
          </a:p>
          <a:p>
            <a:r>
              <a:rPr lang="en-US" sz="1800" b="1">
                <a:latin typeface="Arial" panose="020B0604020202020204" pitchFamily="34" charset="0"/>
                <a:cs typeface="Arial" panose="020B0604020202020204" pitchFamily="34" charset="0"/>
              </a:rPr>
              <a:t>Kotlin </a:t>
            </a:r>
            <a:r>
              <a:rPr lang="en-US" sz="1800">
                <a:latin typeface="Arial" panose="020B0604020202020204" pitchFamily="34" charset="0"/>
                <a:cs typeface="Arial" panose="020B0604020202020204" pitchFamily="34" charset="0"/>
              </a:rPr>
              <a:t>: Employed for application development In Android.</a:t>
            </a:r>
          </a:p>
          <a:p>
            <a:r>
              <a:rPr lang="en-US" sz="1800" b="1">
                <a:latin typeface="Arial" panose="020B0604020202020204" pitchFamily="34" charset="0"/>
                <a:cs typeface="Arial" panose="020B0604020202020204" pitchFamily="34" charset="0"/>
              </a:rPr>
              <a:t>TensorFlow Lite </a:t>
            </a:r>
            <a:r>
              <a:rPr lang="en-US" sz="1800">
                <a:latin typeface="Arial" panose="020B0604020202020204" pitchFamily="34" charset="0"/>
                <a:cs typeface="Arial" panose="020B0604020202020204" pitchFamily="34" charset="0"/>
              </a:rPr>
              <a:t>: Utilized for advanced landmark recognition.</a:t>
            </a:r>
          </a:p>
          <a:p>
            <a:r>
              <a:rPr lang="en-US" sz="1800" b="1" err="1">
                <a:latin typeface="Arial" panose="020B0604020202020204" pitchFamily="34" charset="0"/>
                <a:cs typeface="Arial" panose="020B0604020202020204" pitchFamily="34" charset="0"/>
              </a:rPr>
              <a:t>CameraX</a:t>
            </a:r>
            <a:r>
              <a:rPr lang="en-US" sz="1800" b="1">
                <a:latin typeface="Arial" panose="020B0604020202020204" pitchFamily="34" charset="0"/>
                <a:cs typeface="Arial" panose="020B0604020202020204" pitchFamily="34" charset="0"/>
              </a:rPr>
              <a:t> </a:t>
            </a:r>
            <a:r>
              <a:rPr lang="en-US" sz="1800">
                <a:latin typeface="Arial" panose="020B0604020202020204" pitchFamily="34" charset="0"/>
                <a:cs typeface="Arial" panose="020B0604020202020204" pitchFamily="34" charset="0"/>
              </a:rPr>
              <a:t>: Implemented for streamlined and efficient camera interaction.</a:t>
            </a:r>
          </a:p>
          <a:p>
            <a:r>
              <a:rPr lang="en-US" sz="1800" b="1">
                <a:latin typeface="Arial" panose="020B0604020202020204" pitchFamily="34" charset="0"/>
                <a:cs typeface="Arial" panose="020B0604020202020204" pitchFamily="34" charset="0"/>
              </a:rPr>
              <a:t>Firebase </a:t>
            </a:r>
            <a:r>
              <a:rPr lang="en-US" sz="1800">
                <a:latin typeface="Arial" panose="020B0604020202020204" pitchFamily="34" charset="0"/>
                <a:cs typeface="Arial" panose="020B0604020202020204" pitchFamily="34" charset="0"/>
              </a:rPr>
              <a:t>: was incorporated to facilitate seamless user authentication For Sign In Capabilities .	</a:t>
            </a:r>
          </a:p>
          <a:p>
            <a:pPr marL="0" indent="0">
              <a:buNone/>
            </a:pPr>
            <a:r>
              <a:rPr lang="en-US" sz="1800">
                <a:latin typeface="Arial" panose="020B0604020202020204" pitchFamily="34" charset="0"/>
                <a:cs typeface="Arial" panose="020B0604020202020204" pitchFamily="34" charset="0"/>
              </a:rPr>
              <a:t>Development environment : Android studio</a:t>
            </a:r>
          </a:p>
        </p:txBody>
      </p:sp>
    </p:spTree>
    <p:extLst>
      <p:ext uri="{BB962C8B-B14F-4D97-AF65-F5344CB8AC3E}">
        <p14:creationId xmlns:p14="http://schemas.microsoft.com/office/powerpoint/2010/main" val="4284290155"/>
      </p:ext>
    </p:extLst>
  </p:cSld>
  <p:clrMapOvr>
    <a:masterClrMapping/>
  </p:clrMapOvr>
  <mc:AlternateContent xmlns:mc="http://schemas.openxmlformats.org/markup-compatibility/2006" xmlns:p14="http://schemas.microsoft.com/office/powerpoint/2010/main">
    <mc:Choice Requires="p14">
      <p:transition spd="slow" p14:dur="2000" advTm="33263"/>
    </mc:Choice>
    <mc:Fallback xmlns="">
      <p:transition spd="slow" advTm="33263"/>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Rectangle 22">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B599D8D-53B4-BBD2-AF2A-14CD98A95CC7}"/>
              </a:ext>
            </a:extLst>
          </p:cNvPr>
          <p:cNvSpPr>
            <a:spLocks noGrp="1"/>
          </p:cNvSpPr>
          <p:nvPr>
            <p:ph type="title"/>
          </p:nvPr>
        </p:nvSpPr>
        <p:spPr>
          <a:xfrm>
            <a:off x="807201" y="590883"/>
            <a:ext cx="10168128" cy="1179576"/>
          </a:xfrm>
        </p:spPr>
        <p:txBody>
          <a:bodyPr>
            <a:normAutofit/>
          </a:bodyPr>
          <a:lstStyle/>
          <a:p>
            <a:r>
              <a:rPr lang="en-US" sz="4000"/>
              <a:t>   Workflow</a:t>
            </a:r>
          </a:p>
        </p:txBody>
      </p:sp>
      <p:sp>
        <p:nvSpPr>
          <p:cNvPr id="35" name="Rectangle 24">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958E5FA-8D61-6E1C-C383-746826D55C28}"/>
              </a:ext>
            </a:extLst>
          </p:cNvPr>
          <p:cNvSpPr>
            <a:spLocks noGrp="1"/>
          </p:cNvSpPr>
          <p:nvPr>
            <p:ph idx="1"/>
          </p:nvPr>
        </p:nvSpPr>
        <p:spPr>
          <a:xfrm>
            <a:off x="498834" y="1770460"/>
            <a:ext cx="10784862" cy="5678424"/>
          </a:xfrm>
        </p:spPr>
        <p:txBody>
          <a:bodyPr>
            <a:noAutofit/>
          </a:bodyPr>
          <a:lstStyle/>
          <a:p>
            <a:pPr marL="0" indent="0">
              <a:buNone/>
            </a:pPr>
            <a:endParaRPr lang="en-US" sz="2400" dirty="0">
              <a:cs typeface="Arial" panose="020B0604020202020204" pitchFamily="34" charset="0"/>
            </a:endParaRPr>
          </a:p>
          <a:p>
            <a:r>
              <a:rPr lang="en-US" sz="2400" dirty="0">
                <a:cs typeface="Arial" panose="020B0604020202020204" pitchFamily="34" charset="0"/>
              </a:rPr>
              <a:t>Input Acquisition from a camera</a:t>
            </a:r>
          </a:p>
          <a:p>
            <a:r>
              <a:rPr lang="en-US" sz="2400" dirty="0">
                <a:cs typeface="Arial" panose="020B0604020202020204" pitchFamily="34" charset="0"/>
              </a:rPr>
              <a:t>Frame Converted to Tensor Image: </a:t>
            </a:r>
          </a:p>
          <a:p>
            <a:pPr lvl="1"/>
            <a:r>
              <a:rPr lang="en-US" sz="2000" dirty="0">
                <a:cs typeface="Arial" panose="020B0604020202020204" pitchFamily="34" charset="0"/>
              </a:rPr>
              <a:t>The Video or Image Acquired by the </a:t>
            </a:r>
            <a:r>
              <a:rPr lang="en-US" sz="2000" dirty="0" err="1">
                <a:cs typeface="Arial" panose="020B0604020202020204" pitchFamily="34" charset="0"/>
              </a:rPr>
              <a:t>CameraX</a:t>
            </a:r>
            <a:r>
              <a:rPr lang="en-US" sz="2000" dirty="0">
                <a:cs typeface="Arial" panose="020B0604020202020204" pitchFamily="34" charset="0"/>
              </a:rPr>
              <a:t> module is sent as Frames to  TensorFlow which converts the frames to bitmap which are classified by TensorFlow AI model.</a:t>
            </a:r>
          </a:p>
          <a:p>
            <a:r>
              <a:rPr lang="en-US" sz="2400" dirty="0">
                <a:cs typeface="Arial" panose="020B0604020202020204" pitchFamily="34" charset="0"/>
              </a:rPr>
              <a:t>Landmark Recognition using TensorFlow Lite model:</a:t>
            </a:r>
          </a:p>
          <a:p>
            <a:pPr lvl="1"/>
            <a:r>
              <a:rPr lang="en-US" sz="2000" dirty="0">
                <a:cs typeface="Arial" panose="020B0604020202020204" pitchFamily="34" charset="0"/>
              </a:rPr>
              <a:t> The Main Reason to choose Lite version is it is designed to work in a optimized way for Mobile Devises with less over head and limited Processing power .</a:t>
            </a:r>
          </a:p>
          <a:p>
            <a:r>
              <a:rPr lang="en-US" sz="2400" dirty="0">
                <a:cs typeface="Arial" panose="020B0604020202020204" pitchFamily="34" charset="0"/>
              </a:rPr>
              <a:t>Model Inference and Probability Assessment</a:t>
            </a:r>
          </a:p>
          <a:p>
            <a:pPr lvl="1"/>
            <a:r>
              <a:rPr lang="en-US" sz="2000" dirty="0">
                <a:cs typeface="Arial" panose="020B0604020202020204" pitchFamily="34" charset="0"/>
              </a:rPr>
              <a:t>The Model considers some parameters like Threshold (0.5F) its bound to recognize and send in the output if its only above 50% Confidence and </a:t>
            </a:r>
            <a:r>
              <a:rPr lang="en-US" sz="2000" dirty="0" err="1">
                <a:cs typeface="Arial" panose="020B0604020202020204" pitchFamily="34" charset="0"/>
              </a:rPr>
              <a:t>Maxresults</a:t>
            </a:r>
            <a:r>
              <a:rPr lang="en-US" sz="2000" dirty="0">
                <a:cs typeface="Arial" panose="020B0604020202020204" pitchFamily="34" charset="0"/>
              </a:rPr>
              <a:t> =[1,2,3…] meaning  its can display the up to the given integer number of classification if confidence is &gt;= threshold. In our model its set to </a:t>
            </a:r>
            <a:r>
              <a:rPr lang="en-US" sz="2000" b="1" dirty="0">
                <a:cs typeface="Arial" panose="020B0604020202020204" pitchFamily="34" charset="0"/>
              </a:rPr>
              <a:t>1</a:t>
            </a:r>
            <a:r>
              <a:rPr lang="en-US" sz="2000" dirty="0">
                <a:cs typeface="Arial" panose="020B0604020202020204" pitchFamily="34" charset="0"/>
              </a:rPr>
              <a:t> .</a:t>
            </a:r>
          </a:p>
          <a:p>
            <a:r>
              <a:rPr lang="en-US" sz="2400" dirty="0">
                <a:cs typeface="Arial" panose="020B0604020202020204" pitchFamily="34" charset="0"/>
              </a:rPr>
              <a:t>Landmark Name Retrieval: </a:t>
            </a:r>
            <a:r>
              <a:rPr lang="en-US" sz="2000" dirty="0">
                <a:cs typeface="Arial" panose="020B0604020202020204" pitchFamily="34" charset="0"/>
              </a:rPr>
              <a:t>Model shows the Text based on bitmap with high Probability match.</a:t>
            </a:r>
            <a:endParaRPr lang="en-US" sz="2000" i="0" dirty="0">
              <a:effectLst/>
              <a:cs typeface="Arial" panose="020B0604020202020204" pitchFamily="34" charset="0"/>
            </a:endParaRPr>
          </a:p>
          <a:p>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42306777"/>
      </p:ext>
    </p:extLst>
  </p:cSld>
  <p:clrMapOvr>
    <a:masterClrMapping/>
  </p:clrMapOvr>
  <mc:AlternateContent xmlns:mc="http://schemas.openxmlformats.org/markup-compatibility/2006" xmlns:p14="http://schemas.microsoft.com/office/powerpoint/2010/main">
    <mc:Choice Requires="p14">
      <p:transition spd="slow" p14:dur="2000" advTm="96458"/>
    </mc:Choice>
    <mc:Fallback xmlns="">
      <p:transition spd="slow" advTm="96458"/>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Rectangle 22">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B599D8D-53B4-BBD2-AF2A-14CD98A95CC7}"/>
              </a:ext>
            </a:extLst>
          </p:cNvPr>
          <p:cNvSpPr>
            <a:spLocks noGrp="1"/>
          </p:cNvSpPr>
          <p:nvPr>
            <p:ph type="title"/>
          </p:nvPr>
        </p:nvSpPr>
        <p:spPr>
          <a:xfrm>
            <a:off x="807201" y="590883"/>
            <a:ext cx="10168128" cy="1179576"/>
          </a:xfrm>
        </p:spPr>
        <p:txBody>
          <a:bodyPr>
            <a:normAutofit/>
          </a:bodyPr>
          <a:lstStyle/>
          <a:p>
            <a:r>
              <a:rPr lang="en-US" sz="4000"/>
              <a:t>   Constraints</a:t>
            </a:r>
          </a:p>
        </p:txBody>
      </p:sp>
      <p:sp>
        <p:nvSpPr>
          <p:cNvPr id="35" name="Rectangle 24">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958E5FA-8D61-6E1C-C383-746826D55C28}"/>
              </a:ext>
            </a:extLst>
          </p:cNvPr>
          <p:cNvSpPr>
            <a:spLocks noGrp="1"/>
          </p:cNvSpPr>
          <p:nvPr>
            <p:ph idx="1"/>
          </p:nvPr>
        </p:nvSpPr>
        <p:spPr>
          <a:xfrm>
            <a:off x="498834" y="2077878"/>
            <a:ext cx="10784862" cy="4165283"/>
          </a:xfrm>
        </p:spPr>
        <p:txBody>
          <a:bodyPr>
            <a:noAutofit/>
          </a:bodyPr>
          <a:lstStyle/>
          <a:p>
            <a:pPr marL="0" indent="0">
              <a:buNone/>
            </a:pPr>
            <a:endParaRPr lang="en-US" sz="2400">
              <a:cs typeface="Arial" panose="020B0604020202020204" pitchFamily="34" charset="0"/>
            </a:endParaRPr>
          </a:p>
          <a:p>
            <a:r>
              <a:rPr lang="en-US" sz="2400"/>
              <a:t>TensorFlow Lite, while efficient, may not always deliver perfect results due to limited computational resources.</a:t>
            </a:r>
          </a:p>
          <a:p>
            <a:pPr marL="0" indent="0">
              <a:buNone/>
            </a:pPr>
            <a:r>
              <a:rPr lang="en-US" sz="2400"/>
              <a:t>   Lite models are chosen to optimize performance on mobile platforms.</a:t>
            </a:r>
          </a:p>
          <a:p>
            <a:r>
              <a:rPr lang="en-US" sz="2400"/>
              <a:t>High processing requirements may lead to increased latency in providing recognition results.</a:t>
            </a:r>
          </a:p>
          <a:p>
            <a:r>
              <a:rPr lang="en-US" sz="2400"/>
              <a:t>The application cannot discern if it is processing live camera feed or static images.</a:t>
            </a:r>
          </a:p>
          <a:p>
            <a:endParaRPr lang="en-US" sz="20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88402323"/>
      </p:ext>
    </p:extLst>
  </p:cSld>
  <p:clrMapOvr>
    <a:masterClrMapping/>
  </p:clrMapOvr>
  <mc:AlternateContent xmlns:mc="http://schemas.openxmlformats.org/markup-compatibility/2006" xmlns:p14="http://schemas.microsoft.com/office/powerpoint/2010/main">
    <mc:Choice Requires="p14">
      <p:transition spd="slow" p14:dur="2000" advTm="31959"/>
    </mc:Choice>
    <mc:Fallback xmlns="">
      <p:transition spd="slow" advTm="31959"/>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6" name="Rectangle 25">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FB28C27-12E5-7BBD-04BA-52B4B06018F1}"/>
              </a:ext>
            </a:extLst>
          </p:cNvPr>
          <p:cNvSpPr>
            <a:spLocks noGrp="1"/>
          </p:cNvSpPr>
          <p:nvPr>
            <p:ph type="title"/>
          </p:nvPr>
        </p:nvSpPr>
        <p:spPr>
          <a:xfrm>
            <a:off x="1051560" y="586822"/>
            <a:ext cx="3657600" cy="1175005"/>
          </a:xfrm>
        </p:spPr>
        <p:txBody>
          <a:bodyPr vert="horz" lIns="91440" tIns="45720" rIns="91440" bIns="45720" rtlCol="0">
            <a:normAutofit fontScale="90000"/>
          </a:bodyPr>
          <a:lstStyle/>
          <a:p>
            <a:br>
              <a:rPr lang="en-US" sz="3600" b="1" kern="1200" dirty="0">
                <a:latin typeface="+mj-lt"/>
                <a:ea typeface="+mj-ea"/>
                <a:cs typeface="+mj-cs"/>
              </a:rPr>
            </a:br>
            <a:r>
              <a:rPr lang="en-US" sz="3600" b="1" kern="1200" dirty="0">
                <a:latin typeface="+mj-lt"/>
                <a:ea typeface="+mj-ea"/>
                <a:cs typeface="+mj-cs"/>
              </a:rPr>
              <a:t>SIGN </a:t>
            </a:r>
            <a:r>
              <a:rPr lang="en-US" sz="3600" b="1" dirty="0"/>
              <a:t>UP</a:t>
            </a:r>
            <a:br>
              <a:rPr lang="en-US" sz="3600" b="1" dirty="0"/>
            </a:br>
            <a:br>
              <a:rPr lang="en-US" sz="2200" b="1" kern="1200" dirty="0">
                <a:latin typeface="+mj-lt"/>
                <a:ea typeface="+mj-ea"/>
                <a:cs typeface="+mj-cs"/>
              </a:rPr>
            </a:br>
            <a:r>
              <a:rPr lang="en-US" sz="2200" b="1" dirty="0">
                <a:latin typeface="+mn-lt"/>
              </a:rPr>
              <a:t>I</a:t>
            </a:r>
            <a:r>
              <a:rPr lang="en-US" sz="2200" kern="1200" dirty="0">
                <a:latin typeface="+mn-lt"/>
                <a:ea typeface="+mj-ea"/>
                <a:cs typeface="+mj-cs"/>
              </a:rPr>
              <a:t>ntegrate</a:t>
            </a:r>
            <a:r>
              <a:rPr lang="en-US" sz="2200" dirty="0">
                <a:latin typeface="+mn-lt"/>
              </a:rPr>
              <a:t>d with firebase for Authentication </a:t>
            </a:r>
            <a:br>
              <a:rPr lang="en-US" sz="2200" b="1" kern="1200" dirty="0">
                <a:latin typeface="+mj-lt"/>
                <a:ea typeface="+mj-ea"/>
                <a:cs typeface="+mj-cs"/>
              </a:rPr>
            </a:br>
            <a:endParaRPr lang="en-US" sz="2200" kern="1200" dirty="0">
              <a:latin typeface="+mj-lt"/>
              <a:ea typeface="+mj-ea"/>
              <a:cs typeface="+mj-cs"/>
            </a:endParaRPr>
          </a:p>
        </p:txBody>
      </p:sp>
      <p:sp>
        <p:nvSpPr>
          <p:cNvPr id="28" name="Rectangle 27">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30" name="Rectangle 29">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68245A0D-6749-76BC-0426-2AECD6428004}"/>
              </a:ext>
            </a:extLst>
          </p:cNvPr>
          <p:cNvSpPr>
            <a:spLocks noGrp="1"/>
          </p:cNvSpPr>
          <p:nvPr>
            <p:ph idx="1"/>
          </p:nvPr>
        </p:nvSpPr>
        <p:spPr>
          <a:xfrm>
            <a:off x="5193047" y="143426"/>
            <a:ext cx="6106742" cy="2089316"/>
          </a:xfrm>
        </p:spPr>
        <p:txBody>
          <a:bodyPr anchor="ctr">
            <a:normAutofit/>
          </a:bodyPr>
          <a:lstStyle/>
          <a:p>
            <a:pPr marL="0" indent="0">
              <a:buNone/>
            </a:pPr>
            <a:r>
              <a:rPr lang="en-US" sz="3200" b="1" dirty="0">
                <a:latin typeface="+mj-lt"/>
              </a:rPr>
              <a:t>LOG IN </a:t>
            </a:r>
          </a:p>
          <a:p>
            <a:pPr marL="0" indent="0">
              <a:buNone/>
            </a:pPr>
            <a:r>
              <a:rPr lang="en-US" sz="2000" dirty="0"/>
              <a:t>After registration/ Sign UP the user is able to login with authentication </a:t>
            </a:r>
          </a:p>
        </p:txBody>
      </p:sp>
      <p:pic>
        <p:nvPicPr>
          <p:cNvPr id="10" name="Picture 9" descr="A screenshot of a computer&#10;&#10;Description automatically generated">
            <a:extLst>
              <a:ext uri="{FF2B5EF4-FFF2-40B4-BE49-F238E27FC236}">
                <a16:creationId xmlns:a16="http://schemas.microsoft.com/office/drawing/2014/main" id="{0C957DF0-B4EB-4D92-E39C-5F1460293738}"/>
              </a:ext>
            </a:extLst>
          </p:cNvPr>
          <p:cNvPicPr>
            <a:picLocks noChangeAspect="1"/>
          </p:cNvPicPr>
          <p:nvPr/>
        </p:nvPicPr>
        <p:blipFill rotWithShape="1">
          <a:blip r:embed="rId2"/>
          <a:srcRect l="35362" t="3386" r="37432" b="6441"/>
          <a:stretch/>
        </p:blipFill>
        <p:spPr>
          <a:xfrm>
            <a:off x="2489989" y="2729397"/>
            <a:ext cx="1617096" cy="3483864"/>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F9A25616-C2D7-2EF1-0A16-CA1F4A518111}"/>
              </a:ext>
            </a:extLst>
          </p:cNvPr>
          <p:cNvPicPr>
            <a:picLocks noChangeAspect="1"/>
          </p:cNvPicPr>
          <p:nvPr/>
        </p:nvPicPr>
        <p:blipFill rotWithShape="1">
          <a:blip r:embed="rId3"/>
          <a:srcRect l="35179" t="4235" r="37615" b="5593"/>
          <a:stretch/>
        </p:blipFill>
        <p:spPr>
          <a:xfrm>
            <a:off x="8151764" y="2729397"/>
            <a:ext cx="1617115" cy="3483864"/>
          </a:xfrm>
          <a:prstGeom prst="rect">
            <a:avLst/>
          </a:prstGeom>
        </p:spPr>
      </p:pic>
    </p:spTree>
    <p:extLst>
      <p:ext uri="{BB962C8B-B14F-4D97-AF65-F5344CB8AC3E}">
        <p14:creationId xmlns:p14="http://schemas.microsoft.com/office/powerpoint/2010/main" val="779778886"/>
      </p:ext>
    </p:extLst>
  </p:cSld>
  <p:clrMapOvr>
    <a:masterClrMapping/>
  </p:clrMapOvr>
  <mc:AlternateContent xmlns:mc="http://schemas.openxmlformats.org/markup-compatibility/2006" xmlns:p14="http://schemas.microsoft.com/office/powerpoint/2010/main">
    <mc:Choice Requires="p14">
      <p:transition spd="slow" p14:dur="2000" advTm="24615"/>
    </mc:Choice>
    <mc:Fallback xmlns="">
      <p:transition spd="slow" advTm="24615"/>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4">
            <a:extLst>
              <a:ext uri="{FF2B5EF4-FFF2-40B4-BE49-F238E27FC236}">
                <a16:creationId xmlns:a16="http://schemas.microsoft.com/office/drawing/2014/main" id="{95B1FC96-0749-41C9-BAED-E089E7714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1634A6-0C65-704A-688D-0A8A66819BE7}"/>
              </a:ext>
            </a:extLst>
          </p:cNvPr>
          <p:cNvSpPr>
            <a:spLocks noGrp="1"/>
          </p:cNvSpPr>
          <p:nvPr>
            <p:ph type="title"/>
          </p:nvPr>
        </p:nvSpPr>
        <p:spPr>
          <a:xfrm>
            <a:off x="630936" y="4562856"/>
            <a:ext cx="3419856" cy="1600200"/>
          </a:xfrm>
        </p:spPr>
        <p:txBody>
          <a:bodyPr vert="horz" lIns="91440" tIns="45720" rIns="91440" bIns="45720" rtlCol="0" anchor="ctr">
            <a:normAutofit/>
          </a:bodyPr>
          <a:lstStyle/>
          <a:p>
            <a:r>
              <a:rPr lang="en-US" sz="3700" b="1" kern="1200">
                <a:latin typeface="+mj-lt"/>
                <a:ea typeface="+mj-ea"/>
                <a:cs typeface="+mj-cs"/>
              </a:rPr>
              <a:t>QUIZ FUNCTIONALITY</a:t>
            </a:r>
          </a:p>
        </p:txBody>
      </p:sp>
      <p:pic>
        <p:nvPicPr>
          <p:cNvPr id="7" name="Content Placeholder 6" descr="A green chalkboard with a word&#10;&#10;Description automatically generated">
            <a:extLst>
              <a:ext uri="{FF2B5EF4-FFF2-40B4-BE49-F238E27FC236}">
                <a16:creationId xmlns:a16="http://schemas.microsoft.com/office/drawing/2014/main" id="{E36BF305-4350-ACC0-4A15-AB4FA99D1B68}"/>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r="6663" b="1"/>
          <a:stretch/>
        </p:blipFill>
        <p:spPr>
          <a:xfrm>
            <a:off x="5" y="10"/>
            <a:ext cx="6095995" cy="4196271"/>
          </a:xfrm>
          <a:custGeom>
            <a:avLst/>
            <a:gdLst/>
            <a:ahLst/>
            <a:cxnLst/>
            <a:rect l="l" t="t" r="r" b="b"/>
            <a:pathLst>
              <a:path w="6005375" h="4196281">
                <a:moveTo>
                  <a:pt x="0" y="0"/>
                </a:moveTo>
                <a:lnTo>
                  <a:pt x="6000672" y="0"/>
                </a:lnTo>
                <a:lnTo>
                  <a:pt x="5998730" y="19709"/>
                </a:lnTo>
                <a:cubicBezTo>
                  <a:pt x="6001245" y="280059"/>
                  <a:pt x="5986415" y="540409"/>
                  <a:pt x="5999656" y="800631"/>
                </a:cubicBezTo>
                <a:cubicBezTo>
                  <a:pt x="6009855" y="1001996"/>
                  <a:pt x="6003364" y="1203233"/>
                  <a:pt x="5999656" y="1404471"/>
                </a:cubicBezTo>
                <a:cubicBezTo>
                  <a:pt x="5992506" y="1790420"/>
                  <a:pt x="6003364" y="2175860"/>
                  <a:pt x="5998730" y="2561300"/>
                </a:cubicBezTo>
                <a:cubicBezTo>
                  <a:pt x="5996744" y="2732154"/>
                  <a:pt x="5998994" y="2902754"/>
                  <a:pt x="6003364" y="3073609"/>
                </a:cubicBezTo>
                <a:cubicBezTo>
                  <a:pt x="6009720" y="3317560"/>
                  <a:pt x="5999923" y="3561638"/>
                  <a:pt x="5989197" y="3805463"/>
                </a:cubicBezTo>
                <a:cubicBezTo>
                  <a:pt x="5985594" y="3872508"/>
                  <a:pt x="5984647" y="3939633"/>
                  <a:pt x="5986348" y="4006695"/>
                </a:cubicBezTo>
                <a:lnTo>
                  <a:pt x="5997254" y="4174633"/>
                </a:lnTo>
                <a:lnTo>
                  <a:pt x="5951601" y="4176620"/>
                </a:lnTo>
                <a:cubicBezTo>
                  <a:pt x="5886702" y="4176651"/>
                  <a:pt x="5821788" y="4174749"/>
                  <a:pt x="5756905" y="4173480"/>
                </a:cubicBezTo>
                <a:cubicBezTo>
                  <a:pt x="5518559" y="4169040"/>
                  <a:pt x="5280086" y="4173480"/>
                  <a:pt x="5042247" y="4150774"/>
                </a:cubicBezTo>
                <a:cubicBezTo>
                  <a:pt x="4977618" y="4144622"/>
                  <a:pt x="4912546" y="4140690"/>
                  <a:pt x="4847600" y="4141467"/>
                </a:cubicBezTo>
                <a:cubicBezTo>
                  <a:pt x="4782655" y="4142244"/>
                  <a:pt x="4717835" y="4147730"/>
                  <a:pt x="4653713" y="4160414"/>
                </a:cubicBezTo>
                <a:cubicBezTo>
                  <a:pt x="4446571" y="4200625"/>
                  <a:pt x="4238796" y="4203162"/>
                  <a:pt x="4029497" y="4186925"/>
                </a:cubicBezTo>
                <a:cubicBezTo>
                  <a:pt x="3943621" y="4180203"/>
                  <a:pt x="3857746" y="4169040"/>
                  <a:pt x="3771489" y="4171196"/>
                </a:cubicBezTo>
                <a:cubicBezTo>
                  <a:pt x="3623585" y="4175129"/>
                  <a:pt x="3475554" y="4167137"/>
                  <a:pt x="3327523" y="4169167"/>
                </a:cubicBezTo>
                <a:cubicBezTo>
                  <a:pt x="3323528" y="4169738"/>
                  <a:pt x="3319443" y="4169205"/>
                  <a:pt x="3315727" y="4167645"/>
                </a:cubicBezTo>
                <a:cubicBezTo>
                  <a:pt x="3278941" y="4142402"/>
                  <a:pt x="3238603" y="4152169"/>
                  <a:pt x="3200549" y="4158765"/>
                </a:cubicBezTo>
                <a:cubicBezTo>
                  <a:pt x="3074082" y="4180710"/>
                  <a:pt x="2947742" y="4191492"/>
                  <a:pt x="2819246" y="4174494"/>
                </a:cubicBezTo>
                <a:cubicBezTo>
                  <a:pt x="2696546" y="4156698"/>
                  <a:pt x="2572096" y="4154478"/>
                  <a:pt x="2448851" y="4167898"/>
                </a:cubicBezTo>
                <a:cubicBezTo>
                  <a:pt x="2279383" y="4187687"/>
                  <a:pt x="2110549" y="4183501"/>
                  <a:pt x="1941462" y="4167898"/>
                </a:cubicBezTo>
                <a:cubicBezTo>
                  <a:pt x="1872837" y="4161556"/>
                  <a:pt x="1803198" y="4150774"/>
                  <a:pt x="1735208" y="4166630"/>
                </a:cubicBezTo>
                <a:cubicBezTo>
                  <a:pt x="1651489" y="4186038"/>
                  <a:pt x="1568023" y="4179695"/>
                  <a:pt x="1484050" y="4175382"/>
                </a:cubicBezTo>
                <a:cubicBezTo>
                  <a:pt x="1377752" y="4169801"/>
                  <a:pt x="1271708" y="4153692"/>
                  <a:pt x="1165029" y="4166376"/>
                </a:cubicBezTo>
                <a:cubicBezTo>
                  <a:pt x="1115685" y="4172211"/>
                  <a:pt x="1066722" y="4181471"/>
                  <a:pt x="1016744" y="4179061"/>
                </a:cubicBezTo>
                <a:cubicBezTo>
                  <a:pt x="878481" y="4172719"/>
                  <a:pt x="740344" y="4165235"/>
                  <a:pt x="601826" y="4166376"/>
                </a:cubicBezTo>
                <a:cubicBezTo>
                  <a:pt x="543857" y="4166757"/>
                  <a:pt x="486268" y="4168659"/>
                  <a:pt x="428553" y="4172845"/>
                </a:cubicBezTo>
                <a:cubicBezTo>
                  <a:pt x="320859" y="4180710"/>
                  <a:pt x="213546" y="4170055"/>
                  <a:pt x="106234" y="4166249"/>
                </a:cubicBezTo>
                <a:lnTo>
                  <a:pt x="0" y="4171008"/>
                </a:lnTo>
                <a:close/>
              </a:path>
            </a:pathLst>
          </a:custGeom>
        </p:spPr>
      </p:pic>
      <p:pic>
        <p:nvPicPr>
          <p:cNvPr id="10" name="Content Placeholder 9" descr="A screenshot of a phone&#10;&#10;Description automatically generated">
            <a:extLst>
              <a:ext uri="{FF2B5EF4-FFF2-40B4-BE49-F238E27FC236}">
                <a16:creationId xmlns:a16="http://schemas.microsoft.com/office/drawing/2014/main" id="{AF38EBCC-C44F-9EF0-B1BC-08546EA6AC24}"/>
              </a:ext>
            </a:extLst>
          </p:cNvPr>
          <p:cNvPicPr>
            <a:picLocks noChangeAspect="1"/>
          </p:cNvPicPr>
          <p:nvPr/>
        </p:nvPicPr>
        <p:blipFill rotWithShape="1">
          <a:blip r:embed="rId4"/>
          <a:srcRect l="2030" r="2164" b="-2"/>
          <a:stretch/>
        </p:blipFill>
        <p:spPr>
          <a:xfrm>
            <a:off x="6019800" y="10"/>
            <a:ext cx="6172195" cy="4187662"/>
          </a:xfrm>
          <a:custGeom>
            <a:avLst/>
            <a:gdLst/>
            <a:ahLst/>
            <a:cxnLst/>
            <a:rect l="l" t="t" r="r" b="b"/>
            <a:pathLst>
              <a:path w="6006950" h="4187672">
                <a:moveTo>
                  <a:pt x="9223" y="0"/>
                </a:moveTo>
                <a:lnTo>
                  <a:pt x="6006950" y="0"/>
                </a:lnTo>
                <a:lnTo>
                  <a:pt x="6006950" y="4169490"/>
                </a:lnTo>
                <a:lnTo>
                  <a:pt x="5787907" y="4174448"/>
                </a:lnTo>
                <a:cubicBezTo>
                  <a:pt x="5713866" y="4173475"/>
                  <a:pt x="5639861" y="4169853"/>
                  <a:pt x="5566029" y="4163587"/>
                </a:cubicBezTo>
                <a:cubicBezTo>
                  <a:pt x="5458843" y="4155595"/>
                  <a:pt x="5350768" y="4144559"/>
                  <a:pt x="5244343" y="4164855"/>
                </a:cubicBezTo>
                <a:cubicBezTo>
                  <a:pt x="5127517" y="4187307"/>
                  <a:pt x="5010817" y="4187434"/>
                  <a:pt x="4892977" y="4181726"/>
                </a:cubicBezTo>
                <a:cubicBezTo>
                  <a:pt x="4792260" y="4176906"/>
                  <a:pt x="4691923" y="4151536"/>
                  <a:pt x="4590445" y="4178301"/>
                </a:cubicBezTo>
                <a:cubicBezTo>
                  <a:pt x="4580348" y="4179772"/>
                  <a:pt x="4570061" y="4179341"/>
                  <a:pt x="4560128" y="4177032"/>
                </a:cubicBezTo>
                <a:cubicBezTo>
                  <a:pt x="4449137" y="4161684"/>
                  <a:pt x="4337384" y="4174242"/>
                  <a:pt x="4226013" y="4169929"/>
                </a:cubicBezTo>
                <a:cubicBezTo>
                  <a:pt x="4174640" y="4167899"/>
                  <a:pt x="4122252" y="4169041"/>
                  <a:pt x="4071513" y="4163587"/>
                </a:cubicBezTo>
                <a:cubicBezTo>
                  <a:pt x="3955067" y="4151156"/>
                  <a:pt x="3838874" y="4144559"/>
                  <a:pt x="3723697" y="4173861"/>
                </a:cubicBezTo>
                <a:cubicBezTo>
                  <a:pt x="3690082" y="4181764"/>
                  <a:pt x="3655732" y="4186013"/>
                  <a:pt x="3621204" y="4186546"/>
                </a:cubicBezTo>
                <a:cubicBezTo>
                  <a:pt x="3508437" y="4190605"/>
                  <a:pt x="3396050" y="4182867"/>
                  <a:pt x="3283664" y="4176525"/>
                </a:cubicBezTo>
                <a:cubicBezTo>
                  <a:pt x="3205652" y="4172085"/>
                  <a:pt x="3127768" y="4162445"/>
                  <a:pt x="3049630" y="4170563"/>
                </a:cubicBezTo>
                <a:cubicBezTo>
                  <a:pt x="3004218" y="4175257"/>
                  <a:pt x="2958427" y="4175257"/>
                  <a:pt x="2913015" y="4170563"/>
                </a:cubicBezTo>
                <a:cubicBezTo>
                  <a:pt x="2829321" y="4160758"/>
                  <a:pt x="2744879" y="4158931"/>
                  <a:pt x="2660842" y="4165109"/>
                </a:cubicBezTo>
                <a:cubicBezTo>
                  <a:pt x="2535390" y="4175891"/>
                  <a:pt x="2410065" y="4184897"/>
                  <a:pt x="2284232" y="4167773"/>
                </a:cubicBezTo>
                <a:cubicBezTo>
                  <a:pt x="2212868" y="4156559"/>
                  <a:pt x="2140312" y="4155240"/>
                  <a:pt x="2068592" y="4163840"/>
                </a:cubicBezTo>
                <a:cubicBezTo>
                  <a:pt x="1897729" y="4187814"/>
                  <a:pt x="1726485" y="4180077"/>
                  <a:pt x="1555241" y="4170183"/>
                </a:cubicBezTo>
                <a:cubicBezTo>
                  <a:pt x="1440824" y="4163460"/>
                  <a:pt x="1325901" y="4151156"/>
                  <a:pt x="1211738" y="4167392"/>
                </a:cubicBezTo>
                <a:cubicBezTo>
                  <a:pt x="1066118" y="4187688"/>
                  <a:pt x="920370" y="4180965"/>
                  <a:pt x="774368" y="4175003"/>
                </a:cubicBezTo>
                <a:cubicBezTo>
                  <a:pt x="667182" y="4170563"/>
                  <a:pt x="559869" y="4157117"/>
                  <a:pt x="452430" y="4173734"/>
                </a:cubicBezTo>
                <a:cubicBezTo>
                  <a:pt x="441369" y="4175244"/>
                  <a:pt x="430117" y="4174115"/>
                  <a:pt x="419576" y="4170436"/>
                </a:cubicBezTo>
                <a:cubicBezTo>
                  <a:pt x="378807" y="4157016"/>
                  <a:pt x="335096" y="4155215"/>
                  <a:pt x="293363" y="4165236"/>
                </a:cubicBezTo>
                <a:cubicBezTo>
                  <a:pt x="216367" y="4182106"/>
                  <a:pt x="139497" y="4189463"/>
                  <a:pt x="61105" y="4174115"/>
                </a:cubicBezTo>
                <a:lnTo>
                  <a:pt x="13323" y="4171265"/>
                </a:lnTo>
                <a:lnTo>
                  <a:pt x="28554" y="3843045"/>
                </a:lnTo>
                <a:cubicBezTo>
                  <a:pt x="30457" y="3722610"/>
                  <a:pt x="27412" y="3602256"/>
                  <a:pt x="15626" y="3482187"/>
                </a:cubicBezTo>
                <a:cubicBezTo>
                  <a:pt x="-847" y="3335690"/>
                  <a:pt x="-4304" y="3188124"/>
                  <a:pt x="5296" y="3041068"/>
                </a:cubicBezTo>
                <a:cubicBezTo>
                  <a:pt x="11786" y="2956911"/>
                  <a:pt x="18539" y="2872754"/>
                  <a:pt x="22776" y="2788472"/>
                </a:cubicBezTo>
                <a:cubicBezTo>
                  <a:pt x="28180" y="2668580"/>
                  <a:pt x="25173" y="2548474"/>
                  <a:pt x="13771" y="2428964"/>
                </a:cubicBezTo>
                <a:cubicBezTo>
                  <a:pt x="4237" y="2337829"/>
                  <a:pt x="3177" y="2246070"/>
                  <a:pt x="10593" y="2154757"/>
                </a:cubicBezTo>
                <a:cubicBezTo>
                  <a:pt x="25690" y="1999286"/>
                  <a:pt x="9931" y="1843813"/>
                  <a:pt x="5032" y="1688466"/>
                </a:cubicBezTo>
                <a:cubicBezTo>
                  <a:pt x="-3577" y="1402691"/>
                  <a:pt x="20393" y="1117045"/>
                  <a:pt x="9666" y="831270"/>
                </a:cubicBezTo>
                <a:cubicBezTo>
                  <a:pt x="3841" y="689908"/>
                  <a:pt x="16420" y="548673"/>
                  <a:pt x="9666" y="407311"/>
                </a:cubicBezTo>
                <a:cubicBezTo>
                  <a:pt x="4105" y="306755"/>
                  <a:pt x="397" y="206200"/>
                  <a:pt x="4105" y="105518"/>
                </a:cubicBezTo>
                <a:cubicBezTo>
                  <a:pt x="5164" y="78059"/>
                  <a:pt x="5826" y="50473"/>
                  <a:pt x="9534" y="23396"/>
                </a:cubicBezTo>
                <a:close/>
              </a:path>
            </a:pathLst>
          </a:custGeom>
        </p:spPr>
      </p:pic>
      <p:sp>
        <p:nvSpPr>
          <p:cNvPr id="37" name="sketch line">
            <a:extLst>
              <a:ext uri="{FF2B5EF4-FFF2-40B4-BE49-F238E27FC236}">
                <a16:creationId xmlns:a16="http://schemas.microsoft.com/office/drawing/2014/main" id="{63C1A86C-B1A8-4AEC-B001-595C91716E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89020" y="540453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31">
            <a:extLst>
              <a:ext uri="{FF2B5EF4-FFF2-40B4-BE49-F238E27FC236}">
                <a16:creationId xmlns:a16="http://schemas.microsoft.com/office/drawing/2014/main" id="{A695D5AF-719D-A29C-1BA5-65DE8FB9F9B4}"/>
              </a:ext>
            </a:extLst>
          </p:cNvPr>
          <p:cNvSpPr>
            <a:spLocks noGrp="1"/>
          </p:cNvSpPr>
          <p:nvPr>
            <p:ph idx="1"/>
          </p:nvPr>
        </p:nvSpPr>
        <p:spPr>
          <a:xfrm>
            <a:off x="4654294" y="4562856"/>
            <a:ext cx="6903721" cy="1600200"/>
          </a:xfrm>
        </p:spPr>
        <p:txBody>
          <a:bodyPr anchor="ctr">
            <a:normAutofit/>
          </a:bodyPr>
          <a:lstStyle/>
          <a:p>
            <a:r>
              <a:rPr lang="en-US" sz="2200" dirty="0"/>
              <a:t>Users Can Take-up Quiz and answer questions to test themselves on the places </a:t>
            </a:r>
          </a:p>
        </p:txBody>
      </p:sp>
    </p:spTree>
    <p:extLst>
      <p:ext uri="{BB962C8B-B14F-4D97-AF65-F5344CB8AC3E}">
        <p14:creationId xmlns:p14="http://schemas.microsoft.com/office/powerpoint/2010/main" val="2422182459"/>
      </p:ext>
    </p:extLst>
  </p:cSld>
  <p:clrMapOvr>
    <a:masterClrMapping/>
  </p:clrMapOvr>
  <mc:AlternateContent xmlns:mc="http://schemas.openxmlformats.org/markup-compatibility/2006" xmlns:p14="http://schemas.microsoft.com/office/powerpoint/2010/main">
    <mc:Choice Requires="p14">
      <p:transition spd="slow" p14:dur="2000" advTm="29463"/>
    </mc:Choice>
    <mc:Fallback xmlns="">
      <p:transition spd="slow" advTm="29463"/>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231BF440-39FA-4087-84CC-2EEC0BBDAF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506E34D-0042-C1DC-F709-D4972CF4718E}"/>
              </a:ext>
            </a:extLst>
          </p:cNvPr>
          <p:cNvPicPr>
            <a:picLocks noChangeAspect="1"/>
          </p:cNvPicPr>
          <p:nvPr/>
        </p:nvPicPr>
        <p:blipFill rotWithShape="1">
          <a:blip r:embed="rId2"/>
          <a:srcRect l="-6274" t="29169" r="28315" b="16260"/>
          <a:stretch/>
        </p:blipFill>
        <p:spPr>
          <a:xfrm>
            <a:off x="4127864" y="10"/>
            <a:ext cx="8064136" cy="3428990"/>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4" name="Content Placeholder 3">
            <a:extLst>
              <a:ext uri="{FF2B5EF4-FFF2-40B4-BE49-F238E27FC236}">
                <a16:creationId xmlns:a16="http://schemas.microsoft.com/office/drawing/2014/main" id="{3209F4DD-7AA1-4EE1-C853-7B116D890D1D}"/>
              </a:ext>
            </a:extLst>
          </p:cNvPr>
          <p:cNvPicPr>
            <a:picLocks noChangeAspect="1"/>
          </p:cNvPicPr>
          <p:nvPr/>
        </p:nvPicPr>
        <p:blipFill rotWithShape="1">
          <a:blip r:embed="rId3"/>
          <a:srcRect t="1" r="-2" b="38348"/>
          <a:stretch/>
        </p:blipFill>
        <p:spPr>
          <a:xfrm>
            <a:off x="4883026" y="3364992"/>
            <a:ext cx="7308974" cy="3493008"/>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useBgFill="1">
        <p:nvSpPr>
          <p:cNvPr id="38" name="Freeform: Shape 37">
            <a:extLst>
              <a:ext uri="{FF2B5EF4-FFF2-40B4-BE49-F238E27FC236}">
                <a16:creationId xmlns:a16="http://schemas.microsoft.com/office/drawing/2014/main" id="{F04E4CBA-303B-48BD-8451-C2701CB0EE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0" name="Freeform: Shape 39">
            <a:extLst>
              <a:ext uri="{FF2B5EF4-FFF2-40B4-BE49-F238E27FC236}">
                <a16:creationId xmlns:a16="http://schemas.microsoft.com/office/drawing/2014/main" id="{F6CA58B3-AFCC-4A40-9882-50D50808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5FB8A012-AA75-BC12-A1AF-77BC308052D7}"/>
              </a:ext>
            </a:extLst>
          </p:cNvPr>
          <p:cNvSpPr>
            <a:spLocks noGrp="1"/>
          </p:cNvSpPr>
          <p:nvPr>
            <p:ph type="title"/>
          </p:nvPr>
        </p:nvSpPr>
        <p:spPr>
          <a:xfrm>
            <a:off x="448056" y="859536"/>
            <a:ext cx="4832802" cy="1493900"/>
          </a:xfrm>
        </p:spPr>
        <p:txBody>
          <a:bodyPr>
            <a:normAutofit/>
          </a:bodyPr>
          <a:lstStyle/>
          <a:p>
            <a:r>
              <a:rPr lang="en-US" sz="3400" dirty="0"/>
              <a:t>Dependencies and </a:t>
            </a:r>
            <a:r>
              <a:rPr lang="en-US" sz="3400" dirty="0" err="1"/>
              <a:t>Camerax</a:t>
            </a:r>
            <a:r>
              <a:rPr lang="en-US" sz="3400" dirty="0"/>
              <a:t> Working </a:t>
            </a:r>
          </a:p>
        </p:txBody>
      </p:sp>
      <p:sp>
        <p:nvSpPr>
          <p:cNvPr id="42" name="Rectangle 41">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44" name="Rectangle 43">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Rectangle 45">
            <a:extLst>
              <a:ext uri="{FF2B5EF4-FFF2-40B4-BE49-F238E27FC236}">
                <a16:creationId xmlns:a16="http://schemas.microsoft.com/office/drawing/2014/main" id="{CA00AE6B-AA30-4CF8-BA6F-339B780AD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 name="Content Placeholder 8">
            <a:extLst>
              <a:ext uri="{FF2B5EF4-FFF2-40B4-BE49-F238E27FC236}">
                <a16:creationId xmlns:a16="http://schemas.microsoft.com/office/drawing/2014/main" id="{FE2B9A6E-24D2-1A38-45D6-3385316D5BC2}"/>
              </a:ext>
            </a:extLst>
          </p:cNvPr>
          <p:cNvSpPr>
            <a:spLocks noGrp="1"/>
          </p:cNvSpPr>
          <p:nvPr>
            <p:ph idx="1"/>
          </p:nvPr>
        </p:nvSpPr>
        <p:spPr>
          <a:xfrm>
            <a:off x="448056" y="4288526"/>
            <a:ext cx="4832803" cy="1888436"/>
          </a:xfrm>
        </p:spPr>
        <p:txBody>
          <a:bodyPr>
            <a:noAutofit/>
          </a:bodyPr>
          <a:lstStyle/>
          <a:p>
            <a:pPr marL="0" indent="0">
              <a:buNone/>
            </a:pPr>
            <a:r>
              <a:rPr lang="en-US" sz="3200" dirty="0">
                <a:latin typeface="+mj-lt"/>
              </a:rPr>
              <a:t>Cropping and Setting Boundaries so Model can understand Image and Giving square Constraint to capture frames </a:t>
            </a:r>
          </a:p>
        </p:txBody>
      </p:sp>
    </p:spTree>
    <p:extLst>
      <p:ext uri="{BB962C8B-B14F-4D97-AF65-F5344CB8AC3E}">
        <p14:creationId xmlns:p14="http://schemas.microsoft.com/office/powerpoint/2010/main" val="880443650"/>
      </p:ext>
    </p:extLst>
  </p:cSld>
  <p:clrMapOvr>
    <a:masterClrMapping/>
  </p:clrMapOvr>
  <mc:AlternateContent xmlns:mc="http://schemas.openxmlformats.org/markup-compatibility/2006" xmlns:p14="http://schemas.microsoft.com/office/powerpoint/2010/main">
    <mc:Choice Requires="p14">
      <p:transition spd="slow" p14:dur="2000" advTm="57361"/>
    </mc:Choice>
    <mc:Fallback xmlns="">
      <p:transition spd="slow" advTm="57361"/>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1E5539EC-8CB8-002F-68C6-6788402826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9768"/>
            <a:ext cx="12202175" cy="1519356"/>
            <a:chOff x="-1" y="-29768"/>
            <a:chExt cx="12202175" cy="1519356"/>
          </a:xfrm>
        </p:grpSpPr>
        <p:sp>
          <p:nvSpPr>
            <p:cNvPr id="24" name="Rectangle 23">
              <a:extLst>
                <a:ext uri="{FF2B5EF4-FFF2-40B4-BE49-F238E27FC236}">
                  <a16:creationId xmlns:a16="http://schemas.microsoft.com/office/drawing/2014/main" id="{6C5D55A6-9EFD-CDA3-20CC-A99812CE1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41412" y="-5371175"/>
              <a:ext cx="1519350" cy="12202174"/>
            </a:xfrm>
            <a:prstGeom prst="rect">
              <a:avLst/>
            </a:prstGeom>
            <a:gradFill>
              <a:gsLst>
                <a:gs pos="0">
                  <a:schemeClr val="accent5"/>
                </a:gs>
                <a:gs pos="100000">
                  <a:schemeClr val="accent2"/>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5B6E73B-6DFD-AE6C-1628-DF8DC30085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917093" y="-1801610"/>
              <a:ext cx="1507122" cy="5063040"/>
            </a:xfrm>
            <a:prstGeom prst="rect">
              <a:avLst/>
            </a:prstGeom>
            <a:gradFill>
              <a:gsLst>
                <a:gs pos="59000">
                  <a:schemeClr val="accent5">
                    <a:lumMod val="60000"/>
                    <a:lumOff val="40000"/>
                    <a:alpha val="0"/>
                  </a:schemeClr>
                </a:gs>
                <a:gs pos="100000">
                  <a:schemeClr val="accent5">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0E00FC4-DDBC-F424-CF71-73AF7A284A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00712" y="-3130481"/>
              <a:ext cx="1519356" cy="7720782"/>
            </a:xfrm>
            <a:prstGeom prst="rect">
              <a:avLst/>
            </a:prstGeom>
            <a:gradFill>
              <a:gsLst>
                <a:gs pos="29000">
                  <a:schemeClr val="accent5">
                    <a:lumMod val="60000"/>
                    <a:lumOff val="40000"/>
                    <a:alpha val="0"/>
                  </a:schemeClr>
                </a:gs>
                <a:gs pos="100000">
                  <a:schemeClr val="accent5">
                    <a:lumMod val="75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F70CB07-5AAF-B9A9-681A-7742D1825673}"/>
              </a:ext>
            </a:extLst>
          </p:cNvPr>
          <p:cNvSpPr>
            <a:spLocks noGrp="1"/>
          </p:cNvSpPr>
          <p:nvPr>
            <p:ph type="title"/>
          </p:nvPr>
        </p:nvSpPr>
        <p:spPr>
          <a:xfrm>
            <a:off x="876691" y="301843"/>
            <a:ext cx="10477109" cy="1003532"/>
          </a:xfrm>
        </p:spPr>
        <p:txBody>
          <a:bodyPr anchor="ctr">
            <a:normAutofit/>
          </a:bodyPr>
          <a:lstStyle/>
          <a:p>
            <a:r>
              <a:rPr lang="en-US" sz="3200">
                <a:solidFill>
                  <a:srgbClr val="FFFFFF"/>
                </a:solidFill>
                <a:latin typeface="Söhne"/>
              </a:rPr>
              <a:t>LandMark Master</a:t>
            </a:r>
          </a:p>
        </p:txBody>
      </p:sp>
      <p:sp>
        <p:nvSpPr>
          <p:cNvPr id="3" name="Content Placeholder 2">
            <a:extLst>
              <a:ext uri="{FF2B5EF4-FFF2-40B4-BE49-F238E27FC236}">
                <a16:creationId xmlns:a16="http://schemas.microsoft.com/office/drawing/2014/main" id="{36BCD7C9-8E40-BD73-38ED-B9B30E8EBD76}"/>
              </a:ext>
            </a:extLst>
          </p:cNvPr>
          <p:cNvSpPr>
            <a:spLocks noGrp="1"/>
          </p:cNvSpPr>
          <p:nvPr>
            <p:ph idx="1"/>
          </p:nvPr>
        </p:nvSpPr>
        <p:spPr>
          <a:xfrm>
            <a:off x="9487826" y="4943949"/>
            <a:ext cx="729720" cy="551562"/>
          </a:xfrm>
        </p:spPr>
        <p:txBody>
          <a:bodyPr>
            <a:normAutofit fontScale="85000" lnSpcReduction="20000"/>
          </a:bodyPr>
          <a:lstStyle/>
          <a:p>
            <a:pPr marL="0" indent="0" defTabSz="728594">
              <a:spcBef>
                <a:spcPts val="797"/>
              </a:spcBef>
              <a:buNone/>
            </a:pPr>
            <a:r>
              <a:rPr lang="en-US" sz="1700" kern="1200">
                <a:solidFill>
                  <a:schemeClr val="tx1"/>
                </a:solidFill>
                <a:latin typeface="Arial" panose="020B0604020202020204" pitchFamily="34" charset="0"/>
                <a:ea typeface="+mn-ea"/>
                <a:cs typeface="Arial" panose="020B0604020202020204" pitchFamily="34" charset="0"/>
              </a:rPr>
              <a:t>			</a:t>
            </a:r>
            <a:endParaRPr lang="en-US" sz="170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630C36B6-1D26-B46A-1980-A370EBF45B3B}"/>
              </a:ext>
            </a:extLst>
          </p:cNvPr>
          <p:cNvSpPr txBox="1"/>
          <p:nvPr/>
        </p:nvSpPr>
        <p:spPr>
          <a:xfrm>
            <a:off x="5389536" y="2626179"/>
            <a:ext cx="4996026" cy="1022413"/>
          </a:xfrm>
          <a:prstGeom prst="rect">
            <a:avLst/>
          </a:prstGeom>
          <a:noFill/>
        </p:spPr>
        <p:txBody>
          <a:bodyPr wrap="square" rtlCol="0">
            <a:spAutoFit/>
          </a:bodyPr>
          <a:lstStyle/>
          <a:p>
            <a:pPr defTabSz="728594">
              <a:spcAft>
                <a:spcPts val="498"/>
              </a:spcAft>
            </a:pPr>
            <a:endParaRPr lang="en-IN" sz="1753" kern="1200" dirty="0">
              <a:solidFill>
                <a:schemeClr val="tx1"/>
              </a:solidFill>
              <a:latin typeface="Arial" panose="020B0604020202020204" pitchFamily="34" charset="0"/>
              <a:ea typeface="+mn-ea"/>
              <a:cs typeface="Arial" panose="020B0604020202020204" pitchFamily="34" charset="0"/>
            </a:endParaRPr>
          </a:p>
          <a:p>
            <a:pPr defTabSz="728594">
              <a:spcAft>
                <a:spcPts val="498"/>
              </a:spcAft>
            </a:pPr>
            <a:r>
              <a:rPr lang="en-IN" sz="1753" kern="1200" dirty="0">
                <a:solidFill>
                  <a:schemeClr val="tx1"/>
                </a:solidFill>
                <a:latin typeface="Arial" panose="020B0604020202020204" pitchFamily="34" charset="0"/>
                <a:ea typeface="+mn-ea"/>
                <a:cs typeface="Arial" panose="020B0604020202020204" pitchFamily="34" charset="0"/>
              </a:rPr>
              <a:t> </a:t>
            </a:r>
            <a:r>
              <a:rPr lang="en-IN" sz="1753" b="1" kern="1200" dirty="0">
                <a:solidFill>
                  <a:schemeClr val="tx1"/>
                </a:solidFill>
                <a:latin typeface="Arial" panose="020B0604020202020204" pitchFamily="34" charset="0"/>
                <a:ea typeface="+mn-ea"/>
                <a:cs typeface="Arial" panose="020B0604020202020204" pitchFamily="34" charset="0"/>
              </a:rPr>
              <a:t>Name</a:t>
            </a:r>
            <a:r>
              <a:rPr lang="en-IN" sz="1753" kern="1200" dirty="0">
                <a:solidFill>
                  <a:schemeClr val="tx1"/>
                </a:solidFill>
                <a:latin typeface="Arial" panose="020B0604020202020204" pitchFamily="34" charset="0"/>
                <a:ea typeface="+mn-ea"/>
                <a:cs typeface="Arial" panose="020B0604020202020204" pitchFamily="34" charset="0"/>
              </a:rPr>
              <a:t> : Buckingham palace</a:t>
            </a:r>
          </a:p>
          <a:p>
            <a:pPr defTabSz="728594">
              <a:spcAft>
                <a:spcPts val="498"/>
              </a:spcAft>
            </a:pPr>
            <a:r>
              <a:rPr lang="en-IN" sz="1753" kern="1200" dirty="0">
                <a:solidFill>
                  <a:schemeClr val="tx1"/>
                </a:solidFill>
                <a:latin typeface="Arial" panose="020B0604020202020204" pitchFamily="34" charset="0"/>
                <a:ea typeface="+mn-ea"/>
                <a:cs typeface="Arial" panose="020B0604020202020204" pitchFamily="34" charset="0"/>
              </a:rPr>
              <a:t> </a:t>
            </a:r>
            <a:r>
              <a:rPr lang="en-IN" sz="1753" b="1" kern="1200" dirty="0">
                <a:solidFill>
                  <a:schemeClr val="tx1"/>
                </a:solidFill>
                <a:latin typeface="Arial" panose="020B0604020202020204" pitchFamily="34" charset="0"/>
                <a:ea typeface="+mn-ea"/>
                <a:cs typeface="Arial" panose="020B0604020202020204" pitchFamily="34" charset="0"/>
              </a:rPr>
              <a:t>Confidence Score </a:t>
            </a:r>
            <a:r>
              <a:rPr lang="en-IN" sz="1753" kern="1200" dirty="0">
                <a:solidFill>
                  <a:schemeClr val="tx1"/>
                </a:solidFill>
                <a:latin typeface="Arial" panose="020B0604020202020204" pitchFamily="34" charset="0"/>
                <a:ea typeface="+mn-ea"/>
                <a:cs typeface="Arial" panose="020B0604020202020204" pitchFamily="34" charset="0"/>
              </a:rPr>
              <a:t>: </a:t>
            </a:r>
            <a:r>
              <a:rPr lang="en-IN" sz="1753" dirty="0">
                <a:latin typeface="Arial" panose="020B0604020202020204" pitchFamily="34" charset="0"/>
                <a:cs typeface="Arial" panose="020B0604020202020204" pitchFamily="34" charset="0"/>
              </a:rPr>
              <a:t>&gt; 0.5</a:t>
            </a:r>
            <a:endParaRPr lang="en-IN" sz="2200" dirty="0">
              <a:latin typeface="Arial" panose="020B0604020202020204" pitchFamily="34" charset="0"/>
              <a:cs typeface="Arial" panose="020B0604020202020204" pitchFamily="34" charset="0"/>
            </a:endParaRPr>
          </a:p>
        </p:txBody>
      </p:sp>
      <p:pic>
        <p:nvPicPr>
          <p:cNvPr id="11" name="Picture 10" descr="A screenshot of a computer&#10;&#10;Description automatically generated">
            <a:extLst>
              <a:ext uri="{FF2B5EF4-FFF2-40B4-BE49-F238E27FC236}">
                <a16:creationId xmlns:a16="http://schemas.microsoft.com/office/drawing/2014/main" id="{F45933BC-EF46-9BFF-21B5-114A567F21FF}"/>
              </a:ext>
            </a:extLst>
          </p:cNvPr>
          <p:cNvPicPr>
            <a:picLocks noChangeAspect="1"/>
          </p:cNvPicPr>
          <p:nvPr/>
        </p:nvPicPr>
        <p:blipFill rotWithShape="1">
          <a:blip r:embed="rId2"/>
          <a:srcRect l="36097" t="5972" r="37799" b="7289"/>
          <a:stretch/>
        </p:blipFill>
        <p:spPr>
          <a:xfrm>
            <a:off x="1974454" y="1853371"/>
            <a:ext cx="2026061" cy="4378485"/>
          </a:xfrm>
          <a:prstGeom prst="rect">
            <a:avLst/>
          </a:prstGeom>
        </p:spPr>
      </p:pic>
    </p:spTree>
    <p:extLst>
      <p:ext uri="{BB962C8B-B14F-4D97-AF65-F5344CB8AC3E}">
        <p14:creationId xmlns:p14="http://schemas.microsoft.com/office/powerpoint/2010/main" val="3078983111"/>
      </p:ext>
    </p:extLst>
  </p:cSld>
  <p:clrMapOvr>
    <a:masterClrMapping/>
  </p:clrMapOvr>
  <mc:AlternateContent xmlns:mc="http://schemas.openxmlformats.org/markup-compatibility/2006" xmlns:p14="http://schemas.microsoft.com/office/powerpoint/2010/main">
    <mc:Choice Requires="p14">
      <p:transition spd="slow" p14:dur="2000" advTm="39430"/>
    </mc:Choice>
    <mc:Fallback xmlns="">
      <p:transition spd="slow" advTm="39430"/>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E0223-855B-95EA-C38D-C6059DBC66A8}"/>
              </a:ext>
            </a:extLst>
          </p:cNvPr>
          <p:cNvSpPr>
            <a:spLocks noGrp="1"/>
          </p:cNvSpPr>
          <p:nvPr>
            <p:ph type="title"/>
          </p:nvPr>
        </p:nvSpPr>
        <p:spPr/>
        <p:txBody>
          <a:bodyPr/>
          <a:lstStyle/>
          <a:p>
            <a:r>
              <a:rPr lang="en-US" b="1" dirty="0"/>
              <a:t>Video Of App Demonstrating The Working.</a:t>
            </a:r>
          </a:p>
        </p:txBody>
      </p:sp>
      <p:pic>
        <p:nvPicPr>
          <p:cNvPr id="4" name="WhatsApp Video 2023-11-27 at 2.59.56 PM">
            <a:hlinkClick r:id="" action="ppaction://media"/>
            <a:extLst>
              <a:ext uri="{FF2B5EF4-FFF2-40B4-BE49-F238E27FC236}">
                <a16:creationId xmlns:a16="http://schemas.microsoft.com/office/drawing/2014/main" id="{6E4BBCDF-14FB-59CC-7489-D99CD145EDB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129213" y="1825625"/>
            <a:ext cx="1933575" cy="4351338"/>
          </a:xfrm>
        </p:spPr>
      </p:pic>
      <p:sp>
        <p:nvSpPr>
          <p:cNvPr id="5" name="TextBox 4">
            <a:extLst>
              <a:ext uri="{FF2B5EF4-FFF2-40B4-BE49-F238E27FC236}">
                <a16:creationId xmlns:a16="http://schemas.microsoft.com/office/drawing/2014/main" id="{EA36B3FA-3451-0B2F-153D-2A2497E98B79}"/>
              </a:ext>
            </a:extLst>
          </p:cNvPr>
          <p:cNvSpPr txBox="1"/>
          <p:nvPr/>
        </p:nvSpPr>
        <p:spPr>
          <a:xfrm>
            <a:off x="2755447" y="6308209"/>
            <a:ext cx="6098720" cy="369332"/>
          </a:xfrm>
          <a:prstGeom prst="rect">
            <a:avLst/>
          </a:prstGeom>
          <a:noFill/>
        </p:spPr>
        <p:txBody>
          <a:bodyPr wrap="square">
            <a:spAutoFit/>
          </a:bodyPr>
          <a:lstStyle/>
          <a:p>
            <a:r>
              <a:rPr lang="en-US" dirty="0"/>
              <a:t>https://</a:t>
            </a:r>
            <a:r>
              <a:rPr lang="en-US" dirty="0" err="1"/>
              <a:t>github.com</a:t>
            </a:r>
            <a:r>
              <a:rPr lang="en-US" dirty="0"/>
              <a:t>/sai991/CSCI_6221-KOTLIN</a:t>
            </a:r>
          </a:p>
        </p:txBody>
      </p:sp>
    </p:spTree>
    <p:extLst>
      <p:ext uri="{BB962C8B-B14F-4D97-AF65-F5344CB8AC3E}">
        <p14:creationId xmlns:p14="http://schemas.microsoft.com/office/powerpoint/2010/main" val="1896391531"/>
      </p:ext>
    </p:extLst>
  </p:cSld>
  <p:clrMapOvr>
    <a:masterClrMapping/>
  </p:clrMapOvr>
  <mc:AlternateContent xmlns:mc="http://schemas.openxmlformats.org/markup-compatibility/2006" xmlns:p14="http://schemas.microsoft.com/office/powerpoint/2010/main">
    <mc:Choice Requires="p14">
      <p:transition spd="slow" p14:dur="2000" advTm="26355"/>
    </mc:Choice>
    <mc:Fallback xmlns="">
      <p:transition spd="slow" advTm="2635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9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extLst>
    <p:ext uri="{E180D4A7-C9FB-4DFB-919C-405C955672EB}">
      <p14:showEvtLst xmlns:p14="http://schemas.microsoft.com/office/powerpoint/2010/main">
        <p14:playEvt time="6350" objId="4"/>
        <p14:pauseEvt time="11142" objId="4"/>
        <p14:seekEvt time="11174" objId="4" seek="12137"/>
        <p14:seekEvt time="11174" objId="4" seek="12137"/>
        <p14:resumeEvt time="11286" objId="4"/>
        <p14:pauseEvt time="12088" objId="4"/>
        <p14:seekEvt time="12123" objId="4" seek="39879"/>
        <p14:seekEvt time="12123" objId="4" seek="39879"/>
        <p14:resumeEvt time="12166" objId="4"/>
        <p14:pauseEvt time="19508" objId="4"/>
        <p14:seekEvt time="19537" objId="4" seek="51025"/>
        <p14:seekEvt time="19537" objId="4" seek="51025"/>
        <p14:resumeEvt time="19673" objId="4"/>
        <p14:pauseEvt time="21790" objId="4"/>
        <p14:seekEvt time="21819" objId="4" seek="54740"/>
        <p14:seekEvt time="21819" objId="4" seek="54740"/>
        <p14:resumeEvt time="21937" objId="4"/>
        <p14:stopEvt time="23323" objId="4"/>
      </p14:showEvtLst>
    </p:ext>
  </p:extLs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CAED0E3-8826-D55F-6D44-8363D5594ED3}"/>
              </a:ext>
            </a:extLst>
          </p:cNvPr>
          <p:cNvSpPr>
            <a:spLocks noGrp="1"/>
          </p:cNvSpPr>
          <p:nvPr>
            <p:ph type="title"/>
          </p:nvPr>
        </p:nvSpPr>
        <p:spPr>
          <a:xfrm>
            <a:off x="1115568" y="548640"/>
            <a:ext cx="10168128" cy="1179576"/>
          </a:xfrm>
        </p:spPr>
        <p:txBody>
          <a:bodyPr>
            <a:normAutofit/>
          </a:bodyPr>
          <a:lstStyle/>
          <a:p>
            <a:r>
              <a:rPr lang="en-US" sz="4000" b="1" i="0" dirty="0">
                <a:effectLst/>
                <a:latin typeface="Söhne"/>
              </a:rPr>
              <a:t>Names, Binding, and Scopes </a:t>
            </a:r>
            <a:endParaRPr lang="en-US" sz="4000" dirty="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F28045C7-3D9D-F191-09AF-BF2439AD84F7}"/>
              </a:ext>
            </a:extLst>
          </p:cNvPr>
          <p:cNvSpPr>
            <a:spLocks noGrp="1"/>
          </p:cNvSpPr>
          <p:nvPr>
            <p:ph idx="1"/>
          </p:nvPr>
        </p:nvSpPr>
        <p:spPr>
          <a:xfrm>
            <a:off x="1115568" y="2481943"/>
            <a:ext cx="10168128" cy="3695020"/>
          </a:xfrm>
        </p:spPr>
        <p:txBody>
          <a:bodyPr>
            <a:normAutofit lnSpcReduction="10000"/>
          </a:bodyPr>
          <a:lstStyle/>
          <a:p>
            <a:pPr>
              <a:buFont typeface="Arial" panose="020B0604020202020204" pitchFamily="34" charset="0"/>
              <a:buChar char="•"/>
            </a:pPr>
            <a:r>
              <a:rPr lang="en-US" sz="2200" b="1" i="0" dirty="0">
                <a:effectLst/>
                <a:latin typeface="Söhne"/>
              </a:rPr>
              <a:t>Names</a:t>
            </a:r>
            <a:r>
              <a:rPr lang="en-US" sz="2200" b="0" i="0" dirty="0">
                <a:effectLst/>
                <a:latin typeface="Söhne"/>
              </a:rPr>
              <a:t> refer to identifiers used to uniquely identify variables, functions, classes, and other program entities.</a:t>
            </a:r>
          </a:p>
          <a:p>
            <a:pPr>
              <a:buFont typeface="Arial" panose="020B0604020202020204" pitchFamily="34" charset="0"/>
              <a:buChar char="•"/>
            </a:pPr>
            <a:r>
              <a:rPr lang="en-US" sz="2200" b="0" i="0" dirty="0">
                <a:effectLst/>
                <a:latin typeface="Söhne"/>
              </a:rPr>
              <a:t>In Kotlin, names are case-sensitive, which means that ”</a:t>
            </a:r>
            <a:r>
              <a:rPr lang="en-US" sz="2200" b="0" i="0" dirty="0" err="1">
                <a:effectLst/>
                <a:latin typeface="Söhne"/>
              </a:rPr>
              <a:t>helloWorld</a:t>
            </a:r>
            <a:r>
              <a:rPr lang="en-US" sz="2200" b="0" i="0">
                <a:effectLst/>
                <a:latin typeface="Söhne"/>
              </a:rPr>
              <a:t>" and ”</a:t>
            </a:r>
            <a:r>
              <a:rPr lang="en-US" sz="2200" b="0" i="0" err="1">
                <a:effectLst/>
                <a:latin typeface="Söhne"/>
              </a:rPr>
              <a:t>helloworld</a:t>
            </a:r>
            <a:r>
              <a:rPr lang="en-US" sz="2200" b="0" i="0">
                <a:effectLst/>
                <a:latin typeface="Söhne"/>
              </a:rPr>
              <a:t>" are treated as different names.</a:t>
            </a:r>
          </a:p>
          <a:p>
            <a:pPr>
              <a:buFont typeface="Arial" panose="020B0604020202020204" pitchFamily="34" charset="0"/>
              <a:buChar char="•"/>
            </a:pPr>
            <a:r>
              <a:rPr lang="en-US" sz="2200" b="1" i="0">
                <a:effectLst/>
                <a:latin typeface="Söhne"/>
              </a:rPr>
              <a:t>Binding</a:t>
            </a:r>
            <a:r>
              <a:rPr lang="en-US" sz="2200" b="0" i="0">
                <a:effectLst/>
                <a:latin typeface="Söhne"/>
              </a:rPr>
              <a:t> is the association between a name and the entity it represents in the program, such as a variable or a function.</a:t>
            </a:r>
          </a:p>
          <a:p>
            <a:pPr>
              <a:buFont typeface="Arial" panose="020B0604020202020204" pitchFamily="34" charset="0"/>
              <a:buChar char="•"/>
            </a:pPr>
            <a:r>
              <a:rPr lang="en-US" sz="2200" b="0" i="0">
                <a:effectLst/>
                <a:latin typeface="Söhne"/>
              </a:rPr>
              <a:t>In Kotlin, binding occurs when you declare and initialize a variable or define a function. For example:</a:t>
            </a:r>
          </a:p>
          <a:p>
            <a:pPr lvl="1">
              <a:buFont typeface="Arial" panose="020B0604020202020204" pitchFamily="34" charset="0"/>
              <a:buChar char="•"/>
            </a:pPr>
            <a:r>
              <a:rPr lang="en-US" sz="2200" b="0" i="0" err="1">
                <a:effectLst/>
                <a:latin typeface="Söhne"/>
              </a:rPr>
              <a:t>val</a:t>
            </a:r>
            <a:r>
              <a:rPr lang="en-US" sz="2200" b="0" i="0">
                <a:effectLst/>
                <a:latin typeface="Söhne"/>
              </a:rPr>
              <a:t> age = 25 // Here, 'age' is bound to the value 25</a:t>
            </a:r>
          </a:p>
          <a:p>
            <a:pPr lvl="1">
              <a:buFont typeface="Arial" panose="020B0604020202020204" pitchFamily="34" charset="0"/>
              <a:buChar char="•"/>
            </a:pPr>
            <a:r>
              <a:rPr lang="en-US" sz="2200" b="0" i="0">
                <a:effectLst/>
                <a:latin typeface="Söhne"/>
              </a:rPr>
              <a:t>fun greet() { /* Function body */ } // function name 'greet' is bound to a function body</a:t>
            </a:r>
          </a:p>
          <a:p>
            <a:pPr>
              <a:buFont typeface="Arial" panose="020B0604020202020204" pitchFamily="34" charset="0"/>
              <a:buChar char="•"/>
            </a:pPr>
            <a:endParaRPr lang="en-US" sz="2200" b="0" i="0">
              <a:effectLst/>
              <a:latin typeface="Söhne"/>
            </a:endParaRPr>
          </a:p>
          <a:p>
            <a:endParaRPr lang="en-US" sz="2200"/>
          </a:p>
        </p:txBody>
      </p:sp>
    </p:spTree>
    <p:extLst>
      <p:ext uri="{BB962C8B-B14F-4D97-AF65-F5344CB8AC3E}">
        <p14:creationId xmlns:p14="http://schemas.microsoft.com/office/powerpoint/2010/main" val="1334789925"/>
      </p:ext>
    </p:extLst>
  </p:cSld>
  <p:clrMapOvr>
    <a:masterClrMapping/>
  </p:clrMapOvr>
  <mc:AlternateContent xmlns:mc="http://schemas.openxmlformats.org/markup-compatibility/2006" xmlns:p14="http://schemas.microsoft.com/office/powerpoint/2010/main">
    <mc:Choice Requires="p14">
      <p:transition spd="slow" p14:dur="2000" advTm="35062"/>
    </mc:Choice>
    <mc:Fallback xmlns="">
      <p:transition spd="slow" advTm="3506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47A74FC-6C59-F96C-AFBF-AE84B474D335}"/>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4D3BC93B-6584-DE30-32A6-8FB6F33B60A4}"/>
              </a:ext>
            </a:extLst>
          </p:cNvPr>
          <p:cNvSpPr>
            <a:spLocks noGrp="1"/>
          </p:cNvSpPr>
          <p:nvPr>
            <p:ph idx="1"/>
          </p:nvPr>
        </p:nvSpPr>
        <p:spPr>
          <a:xfrm>
            <a:off x="1115568" y="2018806"/>
            <a:ext cx="10168128" cy="4751864"/>
          </a:xfrm>
        </p:spPr>
        <p:txBody>
          <a:bodyPr>
            <a:normAutofit/>
          </a:bodyPr>
          <a:lstStyle/>
          <a:p>
            <a:pPr marL="0" indent="0">
              <a:buNone/>
            </a:pPr>
            <a:r>
              <a:rPr lang="en-US" sz="2200" b="1" i="0">
                <a:effectLst/>
                <a:latin typeface="Arial" panose="020B0604020202020204" pitchFamily="34" charset="0"/>
                <a:cs typeface="Arial" panose="020B0604020202020204" pitchFamily="34" charset="0"/>
              </a:rPr>
              <a:t>Static Type Binding (Compile-Time Type Checking):</a:t>
            </a:r>
          </a:p>
          <a:p>
            <a:r>
              <a:rPr lang="en-US" sz="2200" b="0" i="0">
                <a:effectLst/>
                <a:latin typeface="Arial" panose="020B0604020202020204" pitchFamily="34" charset="0"/>
                <a:cs typeface="Arial" panose="020B0604020202020204" pitchFamily="34" charset="0"/>
              </a:rPr>
              <a:t> Static type binding, also known as compile-time type checking, is the process of determining the data type of a variable or expression before the program is executed. </a:t>
            </a:r>
          </a:p>
          <a:p>
            <a:pPr marL="457200" lvl="1" indent="0">
              <a:buNone/>
            </a:pP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number: Int = 42</a:t>
            </a:r>
          </a:p>
          <a:p>
            <a:pPr marL="457200" lvl="1" indent="0">
              <a:buNone/>
            </a:pP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text: String = "Hello, World!"</a:t>
            </a:r>
          </a:p>
          <a:p>
            <a:pPr marL="457200" lvl="1" indent="0">
              <a:buNone/>
            </a:pPr>
            <a:r>
              <a:rPr lang="en-US" sz="1500">
                <a:latin typeface="Arial" panose="020B0604020202020204" pitchFamily="34" charset="0"/>
                <a:cs typeface="Arial" panose="020B0604020202020204" pitchFamily="34" charset="0"/>
              </a:rPr>
              <a:t>// The types are known at compile-time, and any type violations will result in a compilation error.</a:t>
            </a:r>
          </a:p>
          <a:p>
            <a:pPr marL="0" indent="0">
              <a:buNone/>
            </a:pPr>
            <a:r>
              <a:rPr lang="en-US" sz="2200" b="1" i="0">
                <a:effectLst/>
                <a:latin typeface="Arial" panose="020B0604020202020204" pitchFamily="34" charset="0"/>
                <a:cs typeface="Arial" panose="020B0604020202020204" pitchFamily="34" charset="0"/>
              </a:rPr>
              <a:t>Dynamic Type Binding (Runtime Type Checking):</a:t>
            </a:r>
          </a:p>
          <a:p>
            <a:r>
              <a:rPr lang="en-US" sz="2200" b="0" i="0">
                <a:solidFill>
                  <a:srgbClr val="374151"/>
                </a:solidFill>
                <a:effectLst/>
                <a:latin typeface="Arial" panose="020B0604020202020204" pitchFamily="34" charset="0"/>
                <a:cs typeface="Arial" panose="020B0604020202020204" pitchFamily="34" charset="0"/>
              </a:rPr>
              <a:t> </a:t>
            </a:r>
            <a:r>
              <a:rPr lang="en-US" sz="2200" b="0" i="0">
                <a:effectLst/>
                <a:latin typeface="Arial" panose="020B0604020202020204" pitchFamily="34" charset="0"/>
                <a:cs typeface="Arial" panose="020B0604020202020204" pitchFamily="34" charset="0"/>
              </a:rPr>
              <a:t>Dynamic type binding, also known as runtime type checking, is the process of determining the type of an object or expression at runtime when the program is executed. This is typically associated with languages that use inheritance, interfaces, and polymorphism, such as Java or Kotlin.</a:t>
            </a:r>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21683666"/>
      </p:ext>
    </p:extLst>
  </p:cSld>
  <p:clrMapOvr>
    <a:masterClrMapping/>
  </p:clrMapOvr>
  <mc:AlternateContent xmlns:mc="http://schemas.openxmlformats.org/markup-compatibility/2006" xmlns:p14="http://schemas.microsoft.com/office/powerpoint/2010/main">
    <mc:Choice Requires="p14">
      <p:transition spd="slow" p14:dur="2000" advTm="40830"/>
    </mc:Choice>
    <mc:Fallback xmlns="">
      <p:transition spd="slow" advTm="4083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F6A77-2198-AC72-6BD6-C9E8F4E3227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63600D7-A787-C047-7063-804AD25600EE}"/>
              </a:ext>
            </a:extLst>
          </p:cNvPr>
          <p:cNvSpPr>
            <a:spLocks noGrp="1"/>
          </p:cNvSpPr>
          <p:nvPr>
            <p:ph idx="1"/>
          </p:nvPr>
        </p:nvSpPr>
        <p:spPr/>
        <p:txBody>
          <a:bodyPr>
            <a:normAutofit/>
          </a:bodyPr>
          <a:lstStyle/>
          <a:p>
            <a:pPr marL="0" indent="0">
              <a:buNone/>
            </a:pPr>
            <a:r>
              <a:rPr lang="en-US" sz="1500">
                <a:latin typeface="Arial" panose="020B0604020202020204" pitchFamily="34" charset="0"/>
                <a:cs typeface="Arial" panose="020B0604020202020204" pitchFamily="34" charset="0"/>
              </a:rPr>
              <a:t>open class Shape</a:t>
            </a:r>
          </a:p>
          <a:p>
            <a:pPr marL="0" indent="0">
              <a:buNone/>
            </a:pPr>
            <a:r>
              <a:rPr lang="en-US" sz="1500">
                <a:latin typeface="Arial" panose="020B0604020202020204" pitchFamily="34" charset="0"/>
                <a:cs typeface="Arial" panose="020B0604020202020204" pitchFamily="34" charset="0"/>
              </a:rPr>
              <a:t>class Circle : Shape()</a:t>
            </a:r>
          </a:p>
          <a:p>
            <a:pPr marL="0" indent="0">
              <a:buNone/>
            </a:pPr>
            <a:r>
              <a:rPr lang="en-US" sz="1500">
                <a:latin typeface="Arial" panose="020B0604020202020204" pitchFamily="34" charset="0"/>
                <a:cs typeface="Arial" panose="020B0604020202020204" pitchFamily="34" charset="0"/>
              </a:rPr>
              <a:t>class Square : Shape()</a:t>
            </a:r>
          </a:p>
          <a:p>
            <a:pPr marL="0" indent="0">
              <a:buNone/>
            </a:pPr>
            <a:endParaRPr lang="en-US" sz="1500">
              <a:latin typeface="Arial" panose="020B0604020202020204" pitchFamily="34" charset="0"/>
              <a:cs typeface="Arial" panose="020B0604020202020204" pitchFamily="34" charset="0"/>
            </a:endParaRPr>
          </a:p>
          <a:p>
            <a:pPr marL="0" indent="0">
              <a:buNone/>
            </a:pPr>
            <a:r>
              <a:rPr lang="en-US" sz="1500" err="1">
                <a:latin typeface="Arial" panose="020B0604020202020204" pitchFamily="34" charset="0"/>
                <a:cs typeface="Arial" panose="020B0604020202020204" pitchFamily="34" charset="0"/>
              </a:rPr>
              <a:t>val</a:t>
            </a:r>
            <a:r>
              <a:rPr lang="en-US" sz="1500">
                <a:latin typeface="Arial" panose="020B0604020202020204" pitchFamily="34" charset="0"/>
                <a:cs typeface="Arial" panose="020B0604020202020204" pitchFamily="34" charset="0"/>
              </a:rPr>
              <a:t> shapes: List&lt;Shape&gt; = </a:t>
            </a:r>
            <a:r>
              <a:rPr lang="en-US" sz="1500" err="1">
                <a:latin typeface="Arial" panose="020B0604020202020204" pitchFamily="34" charset="0"/>
                <a:cs typeface="Arial" panose="020B0604020202020204" pitchFamily="34" charset="0"/>
              </a:rPr>
              <a:t>listOf</a:t>
            </a:r>
            <a:r>
              <a:rPr lang="en-US" sz="1500">
                <a:latin typeface="Arial" panose="020B0604020202020204" pitchFamily="34" charset="0"/>
                <a:cs typeface="Arial" panose="020B0604020202020204" pitchFamily="34" charset="0"/>
              </a:rPr>
              <a:t>(Circle(), Square())</a:t>
            </a:r>
          </a:p>
          <a:p>
            <a:pPr marL="0" indent="0">
              <a:buNone/>
            </a:pPr>
            <a:endParaRPr lang="en-US" sz="1500">
              <a:latin typeface="Arial" panose="020B0604020202020204" pitchFamily="34" charset="0"/>
              <a:cs typeface="Arial" panose="020B0604020202020204" pitchFamily="34" charset="0"/>
            </a:endParaRPr>
          </a:p>
          <a:p>
            <a:pPr marL="0" indent="0">
              <a:buNone/>
            </a:pPr>
            <a:r>
              <a:rPr lang="en-US" sz="1500">
                <a:latin typeface="Arial" panose="020B0604020202020204" pitchFamily="34" charset="0"/>
                <a:cs typeface="Arial" panose="020B0604020202020204" pitchFamily="34" charset="0"/>
              </a:rPr>
              <a:t>for (shape in shapes) {</a:t>
            </a:r>
          </a:p>
          <a:p>
            <a:pPr marL="0" indent="0">
              <a:buNone/>
            </a:pPr>
            <a:r>
              <a:rPr lang="en-US" sz="1500">
                <a:latin typeface="Arial" panose="020B0604020202020204" pitchFamily="34" charset="0"/>
                <a:cs typeface="Arial" panose="020B0604020202020204" pitchFamily="34" charset="0"/>
              </a:rPr>
              <a:t>    if (shape is Circle) {</a:t>
            </a:r>
          </a:p>
          <a:p>
            <a:pPr marL="0" indent="0">
              <a:buNone/>
            </a:pPr>
            <a:r>
              <a:rPr lang="en-US" sz="1500">
                <a:latin typeface="Arial" panose="020B0604020202020204" pitchFamily="34" charset="0"/>
                <a:cs typeface="Arial" panose="020B0604020202020204" pitchFamily="34" charset="0"/>
              </a:rPr>
              <a:t>        </a:t>
            </a:r>
            <a:r>
              <a:rPr lang="en-US" sz="1500" err="1">
                <a:latin typeface="Arial" panose="020B0604020202020204" pitchFamily="34" charset="0"/>
                <a:cs typeface="Arial" panose="020B0604020202020204" pitchFamily="34" charset="0"/>
              </a:rPr>
              <a:t>println</a:t>
            </a:r>
            <a:r>
              <a:rPr lang="en-US" sz="1500">
                <a:latin typeface="Arial" panose="020B0604020202020204" pitchFamily="34" charset="0"/>
                <a:cs typeface="Arial" panose="020B0604020202020204" pitchFamily="34" charset="0"/>
              </a:rPr>
              <a:t>("Found a Circle!")</a:t>
            </a:r>
          </a:p>
          <a:p>
            <a:pPr marL="0" indent="0">
              <a:buNone/>
            </a:pPr>
            <a:r>
              <a:rPr lang="en-US" sz="1500">
                <a:latin typeface="Arial" panose="020B0604020202020204" pitchFamily="34" charset="0"/>
                <a:cs typeface="Arial" panose="020B0604020202020204" pitchFamily="34" charset="0"/>
              </a:rPr>
              <a:t>    } else if (shape is Square) {</a:t>
            </a:r>
          </a:p>
          <a:p>
            <a:pPr marL="0" indent="0">
              <a:buNone/>
            </a:pPr>
            <a:r>
              <a:rPr lang="en-US" sz="1500">
                <a:latin typeface="Arial" panose="020B0604020202020204" pitchFamily="34" charset="0"/>
                <a:cs typeface="Arial" panose="020B0604020202020204" pitchFamily="34" charset="0"/>
              </a:rPr>
              <a:t>        </a:t>
            </a:r>
            <a:r>
              <a:rPr lang="en-US" sz="1500" err="1">
                <a:latin typeface="Arial" panose="020B0604020202020204" pitchFamily="34" charset="0"/>
                <a:cs typeface="Arial" panose="020B0604020202020204" pitchFamily="34" charset="0"/>
              </a:rPr>
              <a:t>println</a:t>
            </a:r>
            <a:r>
              <a:rPr lang="en-US" sz="1500">
                <a:latin typeface="Arial" panose="020B0604020202020204" pitchFamily="34" charset="0"/>
                <a:cs typeface="Arial" panose="020B0604020202020204" pitchFamily="34" charset="0"/>
              </a:rPr>
              <a:t>("Found a Square!")</a:t>
            </a:r>
          </a:p>
          <a:p>
            <a:pPr marL="0" indent="0">
              <a:buNone/>
            </a:pPr>
            <a:r>
              <a:rPr lang="en-US" sz="1500">
                <a:latin typeface="Arial" panose="020B0604020202020204" pitchFamily="34" charset="0"/>
                <a:cs typeface="Arial" panose="020B0604020202020204" pitchFamily="34" charset="0"/>
              </a:rPr>
              <a:t>    }</a:t>
            </a:r>
          </a:p>
          <a:p>
            <a:pPr marL="0" indent="0">
              <a:buNone/>
            </a:pPr>
            <a:r>
              <a:rPr lang="en-US" sz="1500">
                <a:latin typeface="Arial" panose="020B0604020202020204" pitchFamily="34" charset="0"/>
                <a:cs typeface="Arial" panose="020B0604020202020204" pitchFamily="34" charset="0"/>
              </a:rPr>
              <a:t>}</a:t>
            </a:r>
            <a:r>
              <a:rPr lang="en-US" sz="1100" b="0" i="0">
                <a:solidFill>
                  <a:srgbClr val="374151"/>
                </a:solidFill>
                <a:effectLst/>
                <a:latin typeface="Söhne"/>
              </a:rPr>
              <a:t> The actual type of each object is determined at runtime, allowing you to make decisions based on the dynamic type of each object.</a:t>
            </a:r>
            <a:endParaRPr lang="en-US" sz="1500">
              <a:latin typeface="Arial" panose="020B0604020202020204" pitchFamily="34" charset="0"/>
              <a:cs typeface="Arial" panose="020B0604020202020204" pitchFamily="34" charset="0"/>
            </a:endParaRPr>
          </a:p>
          <a:p>
            <a:endParaRPr lang="en-US"/>
          </a:p>
        </p:txBody>
      </p:sp>
    </p:spTree>
    <p:extLst>
      <p:ext uri="{BB962C8B-B14F-4D97-AF65-F5344CB8AC3E}">
        <p14:creationId xmlns:p14="http://schemas.microsoft.com/office/powerpoint/2010/main" val="1900638641"/>
      </p:ext>
    </p:extLst>
  </p:cSld>
  <p:clrMapOvr>
    <a:masterClrMapping/>
  </p:clrMapOvr>
  <mc:AlternateContent xmlns:mc="http://schemas.openxmlformats.org/markup-compatibility/2006" xmlns:p14="http://schemas.microsoft.com/office/powerpoint/2010/main">
    <mc:Choice Requires="p14">
      <p:transition spd="slow" p14:dur="2000" advTm="23931"/>
    </mc:Choice>
    <mc:Fallback xmlns="">
      <p:transition spd="slow" advTm="2393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22AC4B3-4923-7CBB-E4BE-360226C40DD2}"/>
              </a:ext>
            </a:extLst>
          </p:cNvPr>
          <p:cNvSpPr>
            <a:spLocks noGrp="1"/>
          </p:cNvSpPr>
          <p:nvPr>
            <p:ph type="title"/>
          </p:nvPr>
        </p:nvSpPr>
        <p:spPr>
          <a:xfrm>
            <a:off x="1115568" y="548640"/>
            <a:ext cx="10168128" cy="1179576"/>
          </a:xfrm>
        </p:spPr>
        <p:txBody>
          <a:bodyPr>
            <a:normAutofit/>
          </a:bodyPr>
          <a:lstStyle/>
          <a:p>
            <a:endParaRPr lang="en-US" sz="40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D7B01CC8-2105-C119-0E61-ADE07E9DF1FC}"/>
              </a:ext>
            </a:extLst>
          </p:cNvPr>
          <p:cNvSpPr>
            <a:spLocks noGrp="1"/>
          </p:cNvSpPr>
          <p:nvPr>
            <p:ph idx="1"/>
          </p:nvPr>
        </p:nvSpPr>
        <p:spPr>
          <a:xfrm>
            <a:off x="1115568" y="2481943"/>
            <a:ext cx="10168128" cy="3695020"/>
          </a:xfrm>
        </p:spPr>
        <p:txBody>
          <a:bodyPr>
            <a:normAutofit/>
          </a:bodyPr>
          <a:lstStyle/>
          <a:p>
            <a:r>
              <a:rPr lang="en-US" sz="2200" b="1" i="0">
                <a:effectLst/>
                <a:latin typeface="Söhne"/>
              </a:rPr>
              <a:t>Scope</a:t>
            </a:r>
            <a:r>
              <a:rPr lang="en-US" sz="2200" b="0" i="0">
                <a:effectLst/>
                <a:latin typeface="Söhne"/>
              </a:rPr>
              <a:t> refers to the region or context within which a name is valid and can be used.</a:t>
            </a:r>
          </a:p>
          <a:p>
            <a:pPr lvl="1">
              <a:buFont typeface="Arial" panose="020B0604020202020204" pitchFamily="34" charset="0"/>
              <a:buChar char="•"/>
            </a:pPr>
            <a:r>
              <a:rPr lang="en-US" sz="2200" b="1" i="0">
                <a:effectLst/>
                <a:latin typeface="Söhne"/>
              </a:rPr>
              <a:t>Function Scope</a:t>
            </a:r>
            <a:r>
              <a:rPr lang="en-US" sz="2200" b="0" i="0">
                <a:effectLst/>
                <a:latin typeface="Söhne"/>
              </a:rPr>
              <a:t>: Variables declared within a function are only accessible within that function.(Local Scope)</a:t>
            </a:r>
          </a:p>
          <a:p>
            <a:pPr lvl="1">
              <a:buFont typeface="Arial" panose="020B0604020202020204" pitchFamily="34" charset="0"/>
              <a:buChar char="•"/>
            </a:pPr>
            <a:r>
              <a:rPr lang="en-US" sz="2200" b="1" i="0">
                <a:effectLst/>
                <a:latin typeface="Söhne"/>
              </a:rPr>
              <a:t>Block Scope</a:t>
            </a:r>
            <a:r>
              <a:rPr lang="en-US" sz="2200" b="0" i="0">
                <a:effectLst/>
                <a:latin typeface="Söhne"/>
              </a:rPr>
              <a:t>: Variables declared within a block (e.g., if statements, loops) are limited to that block.</a:t>
            </a:r>
          </a:p>
          <a:p>
            <a:pPr lvl="1">
              <a:buFont typeface="Arial" panose="020B0604020202020204" pitchFamily="34" charset="0"/>
              <a:buChar char="•"/>
            </a:pPr>
            <a:r>
              <a:rPr lang="en-US" sz="2200" b="1" i="0">
                <a:effectLst/>
                <a:latin typeface="Söhne"/>
              </a:rPr>
              <a:t>Class Scope</a:t>
            </a:r>
            <a:r>
              <a:rPr lang="en-US" sz="2200" b="0" i="0">
                <a:effectLst/>
                <a:latin typeface="Söhne"/>
              </a:rPr>
              <a:t>: Member variables and functions declared within a class are in scope for all methods of the class.</a:t>
            </a:r>
          </a:p>
          <a:p>
            <a:pPr lvl="1">
              <a:buFont typeface="Arial" panose="020B0604020202020204" pitchFamily="34" charset="0"/>
              <a:buChar char="•"/>
            </a:pPr>
            <a:r>
              <a:rPr lang="en-US" sz="2200" b="1">
                <a:latin typeface="Söhne"/>
              </a:rPr>
              <a:t>Global Scope : </a:t>
            </a:r>
            <a:r>
              <a:rPr kumimoji="0" lang="en-US" altLang="en-US" sz="2200" b="0" i="0" u="none" strike="noStrike" cap="none" normalizeH="0" baseline="0">
                <a:ln>
                  <a:noFill/>
                </a:ln>
                <a:effectLst/>
                <a:latin typeface="Google Sans"/>
              </a:rPr>
              <a:t>Variables defined outside a function They are called global variables, and their scope is global.</a:t>
            </a:r>
            <a:endParaRPr kumimoji="0" lang="en-US" altLang="en-US" sz="2200" b="0" i="0" u="none" strike="noStrike" cap="none" normalizeH="0" baseline="0">
              <a:ln>
                <a:noFill/>
              </a:ln>
              <a:effectLst/>
              <a:latin typeface="Arial" panose="020B0604020202020204" pitchFamily="34" charset="0"/>
            </a:endParaRPr>
          </a:p>
          <a:p>
            <a:pPr lvl="1">
              <a:buFont typeface="Arial" panose="020B0604020202020204" pitchFamily="34" charset="0"/>
              <a:buChar char="•"/>
            </a:pPr>
            <a:endParaRPr lang="en-US" sz="2200" b="1" i="0">
              <a:effectLst/>
              <a:latin typeface="Söhne"/>
            </a:endParaRPr>
          </a:p>
          <a:p>
            <a:endParaRPr lang="en-US" sz="2200"/>
          </a:p>
        </p:txBody>
      </p:sp>
    </p:spTree>
    <p:extLst>
      <p:ext uri="{BB962C8B-B14F-4D97-AF65-F5344CB8AC3E}">
        <p14:creationId xmlns:p14="http://schemas.microsoft.com/office/powerpoint/2010/main" val="3763096976"/>
      </p:ext>
    </p:extLst>
  </p:cSld>
  <p:clrMapOvr>
    <a:masterClrMapping/>
  </p:clrMapOvr>
  <mc:AlternateContent xmlns:mc="http://schemas.openxmlformats.org/markup-compatibility/2006" xmlns:p14="http://schemas.microsoft.com/office/powerpoint/2010/main">
    <mc:Choice Requires="p14">
      <p:transition spd="slow" p14:dur="2000" advTm="52647"/>
    </mc:Choice>
    <mc:Fallback xmlns="">
      <p:transition spd="slow" advTm="52647"/>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3CDB833-A93E-F555-17A4-A93A761D1351}"/>
              </a:ext>
            </a:extLst>
          </p:cNvPr>
          <p:cNvSpPr>
            <a:spLocks noGrp="1"/>
          </p:cNvSpPr>
          <p:nvPr>
            <p:ph type="title"/>
          </p:nvPr>
        </p:nvSpPr>
        <p:spPr>
          <a:xfrm>
            <a:off x="1115568" y="548640"/>
            <a:ext cx="10168128" cy="1179576"/>
          </a:xfrm>
        </p:spPr>
        <p:txBody>
          <a:bodyPr>
            <a:normAutofit/>
          </a:bodyPr>
          <a:lstStyle/>
          <a:p>
            <a:r>
              <a:rPr lang="en-US" sz="3700" b="1" i="0">
                <a:effectLst/>
                <a:latin typeface="Söhne"/>
              </a:rPr>
              <a:t>Data Types</a:t>
            </a:r>
            <a:br>
              <a:rPr lang="en-US" sz="3700" b="1" i="0">
                <a:effectLst/>
                <a:latin typeface="Söhne"/>
              </a:rPr>
            </a:br>
            <a:endParaRPr lang="en-US" sz="3700"/>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2998CB7B-6100-26F0-8661-8DA9BF8226B9}"/>
              </a:ext>
            </a:extLst>
          </p:cNvPr>
          <p:cNvSpPr>
            <a:spLocks noGrp="1"/>
          </p:cNvSpPr>
          <p:nvPr>
            <p:ph idx="1"/>
          </p:nvPr>
        </p:nvSpPr>
        <p:spPr>
          <a:xfrm>
            <a:off x="1115568" y="2481943"/>
            <a:ext cx="10168128" cy="3695020"/>
          </a:xfrm>
          <a:solidFill>
            <a:schemeClr val="bg1"/>
          </a:solidFill>
        </p:spPr>
        <p:txBody>
          <a:bodyPr>
            <a:normAutofit/>
          </a:bodyPr>
          <a:lstStyle/>
          <a:p>
            <a:r>
              <a:rPr lang="en-US" sz="2200" b="1" i="0">
                <a:effectLst/>
                <a:latin typeface="Arial" panose="020B0604020202020204" pitchFamily="34" charset="0"/>
                <a:cs typeface="Arial" panose="020B0604020202020204" pitchFamily="34" charset="0"/>
              </a:rPr>
              <a:t>Data type</a:t>
            </a:r>
            <a:r>
              <a:rPr lang="en-US" sz="2200" b="0" i="0">
                <a:effectLst/>
                <a:latin typeface="Arial" panose="020B0604020202020204" pitchFamily="34" charset="0"/>
                <a:cs typeface="Arial" panose="020B0604020202020204" pitchFamily="34" charset="0"/>
              </a:rPr>
              <a:t> : Every variable and expression has a type that determines what kind of values can be assigned to it. The main data types in Kotlin include.</a:t>
            </a:r>
          </a:p>
          <a:p>
            <a:pPr lvl="1"/>
            <a:r>
              <a:rPr lang="en-US" sz="1800" b="0" i="0">
                <a:effectLst/>
                <a:latin typeface="Arial" panose="020B0604020202020204" pitchFamily="34" charset="0"/>
                <a:cs typeface="Arial" panose="020B0604020202020204" pitchFamily="34" charset="0"/>
              </a:rPr>
              <a:t>Number, Character, Boolean, Array</a:t>
            </a:r>
            <a:r>
              <a:rPr lang="en-US" sz="1800">
                <a:latin typeface="Arial" panose="020B0604020202020204" pitchFamily="34" charset="0"/>
                <a:cs typeface="Arial" panose="020B0604020202020204" pitchFamily="34" charset="0"/>
              </a:rPr>
              <a:t>, </a:t>
            </a:r>
            <a:r>
              <a:rPr lang="en-US" sz="1800" b="0" i="0">
                <a:effectLst/>
                <a:latin typeface="Arial" panose="020B0604020202020204" pitchFamily="34" charset="0"/>
                <a:cs typeface="Arial" panose="020B0604020202020204" pitchFamily="34" charset="0"/>
              </a:rPr>
              <a:t>String.</a:t>
            </a:r>
          </a:p>
          <a:p>
            <a:r>
              <a:rPr lang="en-US" sz="2200" b="0" i="0">
                <a:effectLst/>
                <a:latin typeface="inter-regular"/>
              </a:rPr>
              <a:t>All values in Kotlin, including primitive types like Int and Boolean, are treated as objects. This means you can call methods and access properties on any variable.</a:t>
            </a:r>
          </a:p>
          <a:p>
            <a:pPr marL="0" indent="0">
              <a:buNone/>
            </a:pPr>
            <a:endParaRPr lang="en-US" sz="2200" b="1" i="0">
              <a:effectLst/>
              <a:latin typeface="Arial" panose="020B0604020202020204" pitchFamily="34" charset="0"/>
              <a:cs typeface="Arial" panose="020B0604020202020204" pitchFamily="34" charset="0"/>
            </a:endParaRPr>
          </a:p>
          <a:p>
            <a:pPr marL="0" indent="0">
              <a:buNone/>
            </a:pPr>
            <a:r>
              <a:rPr lang="en-US" sz="2200" b="1" i="0" err="1">
                <a:effectLst/>
                <a:latin typeface="Arial" panose="020B0604020202020204" pitchFamily="34" charset="0"/>
                <a:cs typeface="Arial" panose="020B0604020202020204" pitchFamily="34" charset="0"/>
              </a:rPr>
              <a:t>val</a:t>
            </a:r>
            <a:r>
              <a:rPr lang="en-US" sz="2200" b="1" i="0">
                <a:effectLst/>
                <a:latin typeface="Arial" panose="020B0604020202020204" pitchFamily="34" charset="0"/>
                <a:cs typeface="Arial" panose="020B0604020202020204" pitchFamily="34" charset="0"/>
              </a:rPr>
              <a:t> num = 10 </a:t>
            </a:r>
          </a:p>
          <a:p>
            <a:pPr marL="0" indent="0">
              <a:buNone/>
            </a:pPr>
            <a:r>
              <a:rPr lang="en-US" sz="2200" b="1" i="0">
                <a:effectLst/>
                <a:latin typeface="Arial" panose="020B0604020202020204" pitchFamily="34" charset="0"/>
                <a:cs typeface="Arial" panose="020B0604020202020204" pitchFamily="34" charset="0"/>
              </a:rPr>
              <a:t>print(num.inc()) // prints 11</a:t>
            </a:r>
          </a:p>
          <a:p>
            <a:pPr marL="0" indent="0">
              <a:buNone/>
            </a:pPr>
            <a:endParaRPr lang="en-US" sz="2200" b="1" i="0">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26712313"/>
      </p:ext>
    </p:extLst>
  </p:cSld>
  <p:clrMapOvr>
    <a:masterClrMapping/>
  </p:clrMapOvr>
  <mc:AlternateContent xmlns:mc="http://schemas.openxmlformats.org/markup-compatibility/2006" xmlns:p14="http://schemas.microsoft.com/office/powerpoint/2010/main">
    <mc:Choice Requires="p14">
      <p:transition spd="slow" p14:dur="2000" advTm="33896"/>
    </mc:Choice>
    <mc:Fallback xmlns="">
      <p:transition spd="slow" advTm="33896"/>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39DF09A-2674-C4F4-9B0E-3452B5564A3B}"/>
              </a:ext>
            </a:extLst>
          </p:cNvPr>
          <p:cNvSpPr>
            <a:spLocks noGrp="1"/>
          </p:cNvSpPr>
          <p:nvPr>
            <p:ph type="title"/>
          </p:nvPr>
        </p:nvSpPr>
        <p:spPr>
          <a:xfrm>
            <a:off x="1115568" y="548640"/>
            <a:ext cx="10168128" cy="1179576"/>
          </a:xfrm>
        </p:spPr>
        <p:txBody>
          <a:bodyPr>
            <a:normAutofit/>
          </a:bodyPr>
          <a:lstStyle/>
          <a:p>
            <a:r>
              <a:rPr lang="en-US" sz="3700" b="1" i="0">
                <a:latin typeface="Arial" panose="020B0604020202020204" pitchFamily="34" charset="0"/>
                <a:cs typeface="Arial" panose="020B0604020202020204" pitchFamily="34" charset="0"/>
              </a:rPr>
              <a:t>Expressions and Assignment Statements </a:t>
            </a:r>
            <a:br>
              <a:rPr lang="en-US" sz="3700">
                <a:latin typeface="Arial" panose="020B0604020202020204" pitchFamily="34" charset="0"/>
                <a:cs typeface="Arial" panose="020B0604020202020204" pitchFamily="34" charset="0"/>
              </a:rPr>
            </a:br>
            <a:endParaRPr lang="en-US" sz="370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18720AD4-881E-587A-205C-C332DD8A4078}"/>
              </a:ext>
            </a:extLst>
          </p:cNvPr>
          <p:cNvSpPr>
            <a:spLocks noGrp="1"/>
          </p:cNvSpPr>
          <p:nvPr>
            <p:ph idx="1"/>
          </p:nvPr>
        </p:nvSpPr>
        <p:spPr>
          <a:xfrm>
            <a:off x="1115568" y="2018806"/>
            <a:ext cx="10168128" cy="4158157"/>
          </a:xfrm>
        </p:spPr>
        <p:txBody>
          <a:bodyPr>
            <a:normAutofit/>
          </a:bodyPr>
          <a:lstStyle/>
          <a:p>
            <a:pPr marL="0" indent="0">
              <a:buNone/>
            </a:pPr>
            <a:r>
              <a:rPr lang="en-US" sz="2200" b="1" i="0">
                <a:latin typeface="Arial" panose="020B0604020202020204" pitchFamily="34" charset="0"/>
                <a:cs typeface="Arial" panose="020B0604020202020204" pitchFamily="34" charset="0"/>
              </a:rPr>
              <a:t>Expression Statements:</a:t>
            </a:r>
          </a:p>
          <a:p>
            <a:r>
              <a:rPr lang="en-US" sz="2200" b="0" i="0">
                <a:effectLst/>
                <a:latin typeface="Arial" panose="020B0604020202020204" pitchFamily="34" charset="0"/>
                <a:cs typeface="Arial" panose="020B0604020202020204" pitchFamily="34" charset="0"/>
              </a:rPr>
              <a:t>Are used to compute a value, which can be used in various contexts, such as assigning to a variable, passing as a parameter, or returning from a function.</a:t>
            </a:r>
          </a:p>
          <a:p>
            <a:pPr marL="0" indent="0">
              <a:buNone/>
            </a:pPr>
            <a:r>
              <a:rPr lang="en-US" sz="1500">
                <a:solidFill>
                  <a:schemeClr val="tx1">
                    <a:lumMod val="75000"/>
                    <a:lumOff val="25000"/>
                  </a:schemeClr>
                </a:solidFill>
                <a:latin typeface="Arial" panose="020B0604020202020204" pitchFamily="34" charset="0"/>
                <a:cs typeface="Arial" panose="020B0604020202020204" pitchFamily="34" charset="0"/>
              </a:rPr>
              <a:t>	</a:t>
            </a:r>
            <a:r>
              <a:rPr lang="en-US" sz="1500" err="1">
                <a:solidFill>
                  <a:schemeClr val="tx1">
                    <a:lumMod val="75000"/>
                    <a:lumOff val="25000"/>
                  </a:schemeClr>
                </a:solidFill>
                <a:latin typeface="Arial" panose="020B0604020202020204" pitchFamily="34" charset="0"/>
                <a:cs typeface="Arial" panose="020B0604020202020204" pitchFamily="34" charset="0"/>
              </a:rPr>
              <a:t>val</a:t>
            </a:r>
            <a:r>
              <a:rPr lang="en-US" sz="1500">
                <a:solidFill>
                  <a:schemeClr val="tx1">
                    <a:lumMod val="75000"/>
                    <a:lumOff val="25000"/>
                  </a:schemeClr>
                </a:solidFill>
                <a:latin typeface="Arial" panose="020B0604020202020204" pitchFamily="34" charset="0"/>
                <a:cs typeface="Arial" panose="020B0604020202020204" pitchFamily="34" charset="0"/>
              </a:rPr>
              <a:t> sum = 2 + 3 // The expression "2 + 3" computes a value and assigns it to the variable "sum."</a:t>
            </a:r>
          </a:p>
          <a:p>
            <a:pPr marL="0" indent="0" algn="l">
              <a:buNone/>
            </a:pPr>
            <a:r>
              <a:rPr lang="en-US" sz="2200" b="1" i="0">
                <a:solidFill>
                  <a:srgbClr val="374151"/>
                </a:solidFill>
                <a:effectLst/>
                <a:latin typeface="Arial" panose="020B0604020202020204" pitchFamily="34" charset="0"/>
                <a:cs typeface="Arial" panose="020B0604020202020204" pitchFamily="34" charset="0"/>
              </a:rPr>
              <a:t>Assignment statem</a:t>
            </a:r>
            <a:r>
              <a:rPr lang="en-US" sz="2200" b="1" i="0">
                <a:solidFill>
                  <a:srgbClr val="374151"/>
                </a:solidFill>
                <a:effectLst/>
                <a:latin typeface="Söhne"/>
              </a:rPr>
              <a:t>ents</a:t>
            </a:r>
            <a:r>
              <a:rPr lang="en-US" sz="1600" b="0" i="0">
                <a:solidFill>
                  <a:srgbClr val="374151"/>
                </a:solidFill>
                <a:effectLst/>
                <a:latin typeface="Söhne"/>
              </a:rPr>
              <a:t> </a:t>
            </a:r>
          </a:p>
          <a:p>
            <a:r>
              <a:rPr lang="en-US" sz="2200">
                <a:solidFill>
                  <a:schemeClr val="tx1">
                    <a:lumMod val="75000"/>
                    <a:lumOff val="25000"/>
                  </a:schemeClr>
                </a:solidFill>
                <a:latin typeface="Arial" panose="020B0604020202020204" pitchFamily="34" charset="0"/>
                <a:cs typeface="Arial" panose="020B0604020202020204" pitchFamily="34" charset="0"/>
              </a:rPr>
              <a:t>They </a:t>
            </a:r>
            <a:r>
              <a:rPr lang="en-US" sz="2200" b="0" i="0">
                <a:solidFill>
                  <a:schemeClr val="tx1">
                    <a:lumMod val="75000"/>
                    <a:lumOff val="25000"/>
                  </a:schemeClr>
                </a:solidFill>
                <a:effectLst/>
                <a:latin typeface="Arial" panose="020B0604020202020204" pitchFamily="34" charset="0"/>
                <a:cs typeface="Arial" panose="020B0604020202020204" pitchFamily="34" charset="0"/>
              </a:rPr>
              <a:t>are used to assign a value to a variable or a property. In Kotlin, you can use the = operator to perform assignments. The value on the right-hand side is evaluated as an expression, and the result is assigned to the variable on the left-hand side.</a:t>
            </a:r>
          </a:p>
          <a:p>
            <a:pPr marL="0" indent="0">
              <a:buNone/>
            </a:pPr>
            <a:r>
              <a:rPr lang="en-US" sz="1500" b="0" i="0">
                <a:solidFill>
                  <a:schemeClr val="tx1">
                    <a:lumMod val="75000"/>
                    <a:lumOff val="25000"/>
                  </a:schemeClr>
                </a:solidFill>
                <a:effectLst/>
                <a:latin typeface="Arial" panose="020B0604020202020204" pitchFamily="34" charset="0"/>
                <a:cs typeface="Arial" panose="020B0604020202020204" pitchFamily="34" charset="0"/>
              </a:rPr>
              <a:t>	1)var x = 10 // Assigns the value 10 to the variable "x.”     2). </a:t>
            </a:r>
            <a:r>
              <a:rPr lang="en-US" sz="1600" b="0" i="0" err="1">
                <a:solidFill>
                  <a:schemeClr val="tx1">
                    <a:lumMod val="75000"/>
                    <a:lumOff val="25000"/>
                  </a:schemeClr>
                </a:solidFill>
                <a:effectLst/>
                <a:latin typeface="Söhne Mono"/>
              </a:rPr>
              <a:t>val</a:t>
            </a:r>
            <a:r>
              <a:rPr lang="en-US" sz="1600" b="0" i="0">
                <a:solidFill>
                  <a:schemeClr val="tx1">
                    <a:lumMod val="75000"/>
                    <a:lumOff val="25000"/>
                  </a:schemeClr>
                </a:solidFill>
                <a:effectLst/>
                <a:latin typeface="Söhne Mono"/>
              </a:rPr>
              <a:t> y = 2 * x// computing result based on x</a:t>
            </a:r>
          </a:p>
          <a:p>
            <a:pPr marL="0" indent="0">
              <a:buNone/>
            </a:pPr>
            <a:endParaRPr lang="en-US" sz="2200" b="0" i="0">
              <a:solidFill>
                <a:schemeClr val="tx1">
                  <a:lumMod val="75000"/>
                  <a:lumOff val="25000"/>
                </a:schemeClr>
              </a:solidFill>
              <a:effectLst/>
              <a:latin typeface="Arial" panose="020B0604020202020204" pitchFamily="34" charset="0"/>
              <a:cs typeface="Arial" panose="020B0604020202020204" pitchFamily="34" charset="0"/>
            </a:endParaRPr>
          </a:p>
          <a:p>
            <a:endParaRPr lang="en-US" sz="2200" b="0" i="0">
              <a:solidFill>
                <a:schemeClr val="tx1">
                  <a:lumMod val="75000"/>
                  <a:lumOff val="25000"/>
                </a:schemeClr>
              </a:solidFill>
              <a:effectLst/>
              <a:latin typeface="Arial" panose="020B0604020202020204" pitchFamily="34" charset="0"/>
              <a:cs typeface="Arial" panose="020B0604020202020204" pitchFamily="34" charset="0"/>
            </a:endParaRPr>
          </a:p>
          <a:p>
            <a:pPr marL="0" indent="0">
              <a:buNone/>
            </a:pPr>
            <a:endParaRPr lang="en-US" sz="22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54921263"/>
      </p:ext>
    </p:extLst>
  </p:cSld>
  <p:clrMapOvr>
    <a:masterClrMapping/>
  </p:clrMapOvr>
  <mc:AlternateContent xmlns:mc="http://schemas.openxmlformats.org/markup-compatibility/2006" xmlns:p14="http://schemas.microsoft.com/office/powerpoint/2010/main">
    <mc:Choice Requires="p14">
      <p:transition spd="slow" p14:dur="2000" advTm="35896"/>
    </mc:Choice>
    <mc:Fallback xmlns="">
      <p:transition spd="slow" advTm="35896"/>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5|2.9|5.4|0.3|0.3|0.2|0.5"/>
</p:tagLst>
</file>

<file path=ppt/tags/tag2.xml><?xml version="1.0" encoding="utf-8"?>
<p:tagLst xmlns:a="http://schemas.openxmlformats.org/drawingml/2006/main" xmlns:r="http://schemas.openxmlformats.org/officeDocument/2006/relationships" xmlns:p="http://schemas.openxmlformats.org/presentationml/2006/main">
  <p:tag name="TIMING" val="|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5936</TotalTime>
  <Words>3198</Words>
  <Application>Microsoft Macintosh PowerPoint</Application>
  <PresentationFormat>Widescreen</PresentationFormat>
  <Paragraphs>347</Paragraphs>
  <Slides>39</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Arial</vt:lpstr>
      <vt:lpstr>Calibri</vt:lpstr>
      <vt:lpstr>Calibri Light</vt:lpstr>
      <vt:lpstr>Google Sans</vt:lpstr>
      <vt:lpstr>inter-regular</vt:lpstr>
      <vt:lpstr>Söhne</vt:lpstr>
      <vt:lpstr>Söhne Mono</vt:lpstr>
      <vt:lpstr>Office Theme</vt:lpstr>
      <vt:lpstr>Kotlin Programming Language</vt:lpstr>
      <vt:lpstr>Agenda</vt:lpstr>
      <vt:lpstr>Key Features</vt:lpstr>
      <vt:lpstr>Names, Binding, and Scopes </vt:lpstr>
      <vt:lpstr>PowerPoint Presentation</vt:lpstr>
      <vt:lpstr>PowerPoint Presentation</vt:lpstr>
      <vt:lpstr>PowerPoint Presentation</vt:lpstr>
      <vt:lpstr>Data Types </vt:lpstr>
      <vt:lpstr>Expressions and Assignment Statements  </vt:lpstr>
      <vt:lpstr>PowerPoint Presentation</vt:lpstr>
      <vt:lpstr>PowerPoint Presentation</vt:lpstr>
      <vt:lpstr>Support to OO Programming  </vt:lpstr>
      <vt:lpstr>PowerPoint Presentation</vt:lpstr>
      <vt:lpstr>PowerPoint Presentation</vt:lpstr>
      <vt:lpstr>PowerPoint Presentation</vt:lpstr>
      <vt:lpstr>PowerPoint Presentation</vt:lpstr>
      <vt:lpstr>Functional Programming –Core Concepts</vt:lpstr>
      <vt:lpstr>PowerPoint Presentation</vt:lpstr>
      <vt:lpstr>Extending Functionality</vt:lpstr>
      <vt:lpstr>Exception Handling and Event Handling </vt:lpstr>
      <vt:lpstr>PowerPoint Presentation</vt:lpstr>
      <vt:lpstr>Event Handling</vt:lpstr>
      <vt:lpstr>PowerPoint Presentation</vt:lpstr>
      <vt:lpstr>Null Safety and Interoperability With Java </vt:lpstr>
      <vt:lpstr>PowerPoint Presentation</vt:lpstr>
      <vt:lpstr>Concurrency</vt:lpstr>
      <vt:lpstr>PowerPoint Presentation</vt:lpstr>
      <vt:lpstr>Smart-Cast and Data Class </vt:lpstr>
      <vt:lpstr>PowerPoint Presentation</vt:lpstr>
      <vt:lpstr>PowerPoint Presentation</vt:lpstr>
      <vt:lpstr>LandMark Master</vt:lpstr>
      <vt:lpstr>LandMark Master</vt:lpstr>
      <vt:lpstr>   Workflow</vt:lpstr>
      <vt:lpstr>   Constraints</vt:lpstr>
      <vt:lpstr> SIGN UP  Integrated with firebase for Authentication  </vt:lpstr>
      <vt:lpstr>QUIZ FUNCTIONALITY</vt:lpstr>
      <vt:lpstr>Dependencies and Camerax Working </vt:lpstr>
      <vt:lpstr>LandMark Master</vt:lpstr>
      <vt:lpstr>Video Of App Demonstrating The Working.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Kotlin Programming Language</dc:title>
  <dc:creator>Maganti, Krishna</dc:creator>
  <cp:lastModifiedBy>Maganti, Krishna</cp:lastModifiedBy>
  <cp:revision>33</cp:revision>
  <dcterms:created xsi:type="dcterms:W3CDTF">2023-10-05T15:59:12Z</dcterms:created>
  <dcterms:modified xsi:type="dcterms:W3CDTF">2023-11-28T23:17:34Z</dcterms:modified>
</cp:coreProperties>
</file>

<file path=docProps/thumbnail.jpeg>
</file>